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9" r:id="rId7"/>
    <p:sldId id="260" r:id="rId8"/>
    <p:sldId id="261" r:id="rId9"/>
    <p:sldId id="263" r:id="rId10"/>
    <p:sldId id="26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5E"/>
    <a:srgbClr val="660066"/>
    <a:srgbClr val="9933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1085B-A456-A475-F186-7D0D3C637772}" v="2" dt="2024-08-21T10:58:04.541"/>
    <p1510:client id="{5C711E66-8EC9-A32A-EDA0-C55A221F9B66}" v="113" dt="2024-08-22T10:01:20.857"/>
    <p1510:client id="{B0F6EE99-CB51-4550-E56A-A3E6A5678843}" v="661" dt="2024-08-21T10:55:3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59">
            <a:extLst>
              <a:ext uri="{FF2B5EF4-FFF2-40B4-BE49-F238E27FC236}">
                <a16:creationId xmlns:a16="http://schemas.microsoft.com/office/drawing/2014/main" id="{56604AF4-AEF7-4020-93AD-C74808D17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1">
            <a:extLst>
              <a:ext uri="{FF2B5EF4-FFF2-40B4-BE49-F238E27FC236}">
                <a16:creationId xmlns:a16="http://schemas.microsoft.com/office/drawing/2014/main" id="{EDB65AB2-AC18-4139-B8BE-52452A25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3">
            <a:extLst>
              <a:ext uri="{FF2B5EF4-FFF2-40B4-BE49-F238E27FC236}">
                <a16:creationId xmlns:a16="http://schemas.microsoft.com/office/drawing/2014/main" id="{B89A5304-EF26-47F3-9CB7-ED121FC7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8" y="685799"/>
            <a:ext cx="10820400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87794" y="1136478"/>
            <a:ext cx="9016409" cy="105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Opiskeluhuoltopalvelut ja oppilaan tuki</a:t>
            </a:r>
          </a:p>
        </p:txBody>
      </p:sp>
      <p:pic>
        <p:nvPicPr>
          <p:cNvPr id="1026" name="x_imageSelected1" descr="cid:image001.png@01D91F8C.FE762B60">
            <a:extLst>
              <a:ext uri="{FF2B5EF4-FFF2-40B4-BE49-F238E27FC236}">
                <a16:creationId xmlns:a16="http://schemas.microsoft.com/office/drawing/2014/main" id="{756ADE2E-171F-4DC0-B1D0-628CC5993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b="17959"/>
          <a:stretch/>
        </p:blipFill>
        <p:spPr bwMode="auto">
          <a:xfrm>
            <a:off x="7710575" y="5356955"/>
            <a:ext cx="2103219" cy="7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7570B-BAB1-C773-2A4A-A4EDBD1B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65" y="5533786"/>
            <a:ext cx="2103219" cy="5205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44712F3-0230-404C-80D3-960FBF755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13733" b="1065"/>
          <a:stretch/>
        </p:blipFill>
        <p:spPr>
          <a:xfrm>
            <a:off x="9726119" y="4141872"/>
            <a:ext cx="1596392" cy="1911768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7914" y="2198201"/>
            <a:ext cx="8676169" cy="211301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Kouluterveydenhoitaja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Maarit Ahonen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Kuraattori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Jenni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Brusila-Salovuori</a:t>
            </a:r>
            <a:endParaRPr lang="en-US" err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Koulupsykologi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Katariina Tienhaara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aloittaa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9.9.2024)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Kasvatusohjaaja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Mona Puustinen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Suoraman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vanhempainilta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26.8.2024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Punainen ja vaaleanpunainen tulppaani">
            <a:extLst>
              <a:ext uri="{FF2B5EF4-FFF2-40B4-BE49-F238E27FC236}">
                <a16:creationId xmlns:a16="http://schemas.microsoft.com/office/drawing/2014/main" id="{D014362C-8EF7-20F4-DC99-50D75D34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4902F7-6430-4A04-B26F-D5486439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335" y="212725"/>
            <a:ext cx="5717664" cy="1899912"/>
          </a:xfrm>
        </p:spPr>
        <p:txBody>
          <a:bodyPr>
            <a:normAutofit/>
          </a:bodyPr>
          <a:lstStyle/>
          <a:p>
            <a:r>
              <a:rPr lang="fi-FI" sz="4000"/>
              <a:t>Näin otat yhteyttä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1AF6BE-ACB0-4A69-AA52-380F7622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835" y="2119876"/>
            <a:ext cx="6060564" cy="43333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>
              <a:spcBef>
                <a:spcPts val="0"/>
              </a:spcBef>
            </a:pPr>
            <a:r>
              <a:rPr lang="fi-FI" sz="2400" dirty="0">
                <a:cs typeface="Calibri"/>
              </a:rPr>
              <a:t>Kouluterveydenhoitaja Maarit Ahonen: </a:t>
            </a:r>
            <a:endParaRPr lang="fi-FI" sz="2400" dirty="0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cs typeface="Calibri"/>
              </a:rPr>
              <a:t> Wilma tai puh. </a:t>
            </a:r>
            <a:r>
              <a:rPr lang="fi-FI" sz="2400" dirty="0"/>
              <a:t>050 415 2231, </a:t>
            </a:r>
            <a:endParaRPr lang="fi-FI" sz="2400" dirty="0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 soittoaika arkisin 11-11:30 tai tekstiviestitse</a:t>
            </a:r>
            <a:br>
              <a:rPr lang="fi-FI" sz="2400" dirty="0"/>
            </a:br>
            <a:endParaRPr lang="fi-FI" sz="2400" dirty="0">
              <a:ea typeface="Calibri"/>
              <a:cs typeface="Calibri"/>
            </a:endParaRPr>
          </a:p>
          <a:p>
            <a:pPr indent="0">
              <a:spcBef>
                <a:spcPts val="0"/>
              </a:spcBef>
            </a:pPr>
            <a:r>
              <a:rPr lang="fi-FI" sz="2400">
                <a:cs typeface="Calibri"/>
              </a:rPr>
              <a:t>Kuraattori Jenni Brusila-Salovuori:                      Wilma </a:t>
            </a:r>
            <a:r>
              <a:rPr lang="fi-FI" sz="2400" dirty="0">
                <a:cs typeface="Calibri"/>
              </a:rPr>
              <a:t>tai </a:t>
            </a:r>
            <a:r>
              <a:rPr lang="fi-FI" sz="2400">
                <a:cs typeface="Calibri"/>
              </a:rPr>
              <a:t>puh. 040 613 9961</a:t>
            </a:r>
            <a:br>
              <a:rPr lang="fi-FI" sz="2400" dirty="0">
                <a:cs typeface="Calibri"/>
              </a:rPr>
            </a:br>
            <a:endParaRPr lang="fi-FI" sz="2400" dirty="0">
              <a:ea typeface="Calibri"/>
              <a:cs typeface="Calibri"/>
            </a:endParaRPr>
          </a:p>
          <a:p>
            <a:pPr indent="0">
              <a:spcBef>
                <a:spcPts val="0"/>
              </a:spcBef>
            </a:pPr>
            <a:r>
              <a:rPr lang="fi-FI" sz="2400">
                <a:cs typeface="Calibri"/>
              </a:rPr>
              <a:t>Koulupsykologi Katariina Tienhaara:                   Wilma </a:t>
            </a:r>
            <a:r>
              <a:rPr lang="fi-FI" sz="2400" dirty="0">
                <a:cs typeface="Calibri"/>
              </a:rPr>
              <a:t>tai </a:t>
            </a:r>
            <a:r>
              <a:rPr lang="fi-FI" sz="2400">
                <a:cs typeface="Calibri"/>
              </a:rPr>
              <a:t>puh. 040 133 6260 (aloittaa 9.9.2024)</a:t>
            </a:r>
            <a:br>
              <a:rPr lang="fi-FI" sz="2400" dirty="0">
                <a:cs typeface="Calibri"/>
              </a:rPr>
            </a:br>
            <a:endParaRPr lang="fi-FI" sz="2400" dirty="0">
              <a:ea typeface="Calibri"/>
              <a:cs typeface="Calibri"/>
            </a:endParaRPr>
          </a:p>
          <a:p>
            <a:pPr indent="0">
              <a:spcBef>
                <a:spcPts val="0"/>
              </a:spcBef>
            </a:pPr>
            <a:r>
              <a:rPr lang="fi-FI" sz="2400"/>
              <a:t>Kasvatusohjaaja Mona Puustinen:                       Wilma tai puh. 040 719 7703</a:t>
            </a:r>
            <a:br>
              <a:rPr lang="fi-FI" sz="2400" dirty="0"/>
            </a:br>
            <a:endParaRPr lang="fi-FI" sz="1100">
              <a:ea typeface="Calibri"/>
              <a:cs typeface="Calibri"/>
            </a:endParaRPr>
          </a:p>
          <a:p>
            <a:pPr marL="0" indent="0">
              <a:buNone/>
            </a:pPr>
            <a:br>
              <a:rPr lang="fi-FI" sz="1100" dirty="0">
                <a:cs typeface="Calibri"/>
              </a:rPr>
            </a:br>
            <a:endParaRPr lang="fi-FI" sz="1100">
              <a:cs typeface="Calibri"/>
            </a:endParaRPr>
          </a:p>
          <a:p>
            <a:pPr marL="0" indent="0">
              <a:buNone/>
            </a:pPr>
            <a:endParaRPr lang="fi-FI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24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236C2287-0B98-4CF5-8BAB-12DEBE0CF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43" y="1683246"/>
            <a:ext cx="3019248" cy="34915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CD8C8A-377A-4589-BF3D-66F0B8CE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202118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  <a:cs typeface="Calibri Light"/>
              </a:rPr>
              <a:t>KOULUTERVEYDENHUOLTO</a:t>
            </a:r>
            <a:endParaRPr lang="fi-FI" sz="3200">
              <a:solidFill>
                <a:srgbClr val="595959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BE54BB-3242-426E-B4B3-0DFBD7B93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3539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solidFill>
                  <a:srgbClr val="595959"/>
                </a:solidFill>
                <a:cs typeface="Calibri"/>
              </a:rPr>
              <a:t>Maarit Ahonen, työparina Niina Ijäs joka torstai ja parittomien viikkojen maanantait</a:t>
            </a:r>
            <a:endParaRPr lang="fi-FI">
              <a:cs typeface="Calibri" panose="020F0502020204030204"/>
            </a:endParaRPr>
          </a:p>
          <a:p>
            <a:r>
              <a:rPr lang="fi-FI" sz="2000">
                <a:solidFill>
                  <a:srgbClr val="595959"/>
                </a:solidFill>
                <a:cs typeface="Calibri"/>
              </a:rPr>
              <a:t>Soittoaika arkisin 11-11:30</a:t>
            </a:r>
          </a:p>
          <a:p>
            <a:r>
              <a:rPr lang="fi-FI" sz="2000">
                <a:solidFill>
                  <a:srgbClr val="595959"/>
                </a:solidFill>
                <a:cs typeface="Calibri"/>
              </a:rPr>
              <a:t>Oppilaiden avoin vastaanottoaika arkisin 11:30-12</a:t>
            </a:r>
          </a:p>
          <a:p>
            <a:endParaRPr lang="fi-FI" sz="2000">
              <a:solidFill>
                <a:srgbClr val="595959"/>
              </a:solidFill>
              <a:cs typeface="Calibri"/>
            </a:endParaRPr>
          </a:p>
          <a:p>
            <a:pPr marL="0" indent="0">
              <a:buNone/>
            </a:pPr>
            <a:endParaRPr lang="fi-FI" sz="2000">
              <a:solidFill>
                <a:srgbClr val="595959"/>
              </a:solidFill>
              <a:cs typeface="Calibri"/>
            </a:endParaRPr>
          </a:p>
          <a:p>
            <a:endParaRPr lang="fi-FI" sz="2000">
              <a:solidFill>
                <a:srgbClr val="5959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02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07C3BE-C4EA-410E-8D83-36A58CF1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>
                <a:cs typeface="Calibri Light"/>
              </a:rPr>
            </a:br>
            <a:r>
              <a:rPr lang="fi-FI">
                <a:cs typeface="Calibri Light"/>
              </a:rPr>
              <a:t>KOULUTERVEYDENHUOLTO</a:t>
            </a:r>
          </a:p>
          <a:p>
            <a:endParaRPr lang="fi-FI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0ADFAE-BC5C-4F5D-BF18-CB286776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>
                <a:cs typeface="Calibri"/>
              </a:rPr>
              <a:t>Määräaikaistarkastukset 2., 3., 4. ja 6.luokalla</a:t>
            </a:r>
          </a:p>
          <a:p>
            <a:r>
              <a:rPr lang="fi-FI">
                <a:ea typeface="Calibri"/>
                <a:cs typeface="Calibri"/>
              </a:rPr>
              <a:t>Osa 5.luokkien laajoista terveystarkastuksista toteutetaan 4. ja 5.luokan yhdistelmätarkastuksena (laaja terveystarkastus) kesällä 5.luokalle siirtyessä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Laajat terveystarkastukset 1. ja 5.luokalla, huoltajat varaavat ajan sähköisesti. </a:t>
            </a:r>
            <a:endParaRPr lang="fi-FI">
              <a:ea typeface="Calibri"/>
              <a:cs typeface="Calibri"/>
            </a:endParaRPr>
          </a:p>
          <a:p>
            <a:r>
              <a:rPr lang="fi-FI">
                <a:cs typeface="Calibri"/>
              </a:rPr>
              <a:t>Yksilöllisen tarpeen mukaiset tapaamiset muun muassa mielen huolet, ravitsemus, uniasiat, päänsärkyasiat, kuulo, näkö, ryhti, kasvukontrollit sekä verenpaine- ja pulssikontrollit</a:t>
            </a:r>
          </a:p>
          <a:p>
            <a:r>
              <a:rPr lang="fi-FI">
                <a:cs typeface="Calibri"/>
              </a:rPr>
              <a:t>Tarvittaessa koulutapaturmien hoito yhdessä koulun henkilökunnan kanssa</a:t>
            </a:r>
          </a:p>
          <a:p>
            <a:r>
              <a:rPr lang="fi-FI">
                <a:cs typeface="Calibri"/>
              </a:rPr>
              <a:t>Lähetteet ravitsemusterapeutille, silmälääkärille (alle 8-vuotiaat), palveluseteli optikolle (yli 8-vuotiaat), ohjaus fysioterapiaan</a:t>
            </a:r>
            <a:endParaRPr lang="fi-FI">
              <a:ea typeface="Calibri"/>
              <a:cs typeface="Calibri"/>
            </a:endParaRPr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B4736F4B-E045-4E9A-A860-FC9D5CE3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542" y="5097389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CFE7E3-24C0-4FA2-9FC7-AA669ACD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KOULUTERVEYDENHUOLTO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69DEF-8FE5-40A5-AC78-804B7AE7A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2400" b="1">
                <a:cs typeface="Calibri"/>
              </a:rPr>
              <a:t>THL.fi lasten ja nuorten rokotusohjelma</a:t>
            </a:r>
            <a:endParaRPr lang="fi-FI"/>
          </a:p>
          <a:p>
            <a:endParaRPr lang="fi-FI" sz="2400" b="1">
              <a:cs typeface="Calibri"/>
            </a:endParaRPr>
          </a:p>
          <a:p>
            <a:r>
              <a:rPr lang="fi-FI" sz="2400" b="1">
                <a:cs typeface="Calibri"/>
              </a:rPr>
              <a:t>SAIRAAN LAPSEN HOITOTODISTUS</a:t>
            </a:r>
            <a:endParaRPr lang="fi-FI" sz="2400" b="1">
              <a:ea typeface="Calibri" panose="020F0502020204030204"/>
              <a:cs typeface="Calibri"/>
            </a:endParaRPr>
          </a:p>
          <a:p>
            <a:r>
              <a:rPr lang="fi-FI" sz="2000">
                <a:ea typeface="Calibri" panose="020F0502020204030204"/>
                <a:cs typeface="Calibri"/>
              </a:rPr>
              <a:t>Äkillisesti sairastuneen lapsen hoitamisesta voidaan kirjoittaa työnantajaa varten todistus </a:t>
            </a:r>
          </a:p>
          <a:p>
            <a:r>
              <a:rPr lang="fi-FI" sz="2000">
                <a:ea typeface="Calibri" panose="020F0502020204030204"/>
                <a:cs typeface="Calibri"/>
              </a:rPr>
              <a:t>Todistusta EI kirjoiteta takautuvasti</a:t>
            </a:r>
          </a:p>
          <a:p>
            <a:r>
              <a:rPr lang="fi-FI" sz="2000">
                <a:ea typeface="Calibri" panose="020F0502020204030204"/>
                <a:cs typeface="Calibri"/>
              </a:rPr>
              <a:t>Alle 10-vuotias lapsi, sote-sopimus alle 12-vuotias lapsi. Selvitäthän omalta työnantajaltasi ENSIN tarvitsetko selvitystä lapsen sairaudesta</a:t>
            </a:r>
          </a:p>
          <a:p>
            <a:r>
              <a:rPr lang="fi-FI" sz="2000">
                <a:ea typeface="Calibri" panose="020F0502020204030204"/>
                <a:cs typeface="Calibri"/>
              </a:rPr>
              <a:t>Sairaana lasta EI tule lähettää kouluun eikä kouluterveydenhuoltoon sairauden arvioimiseksi</a:t>
            </a:r>
          </a:p>
          <a:p>
            <a:r>
              <a:rPr lang="fi-FI" sz="2400" b="1">
                <a:ea typeface="Calibri" panose="020F0502020204030204"/>
                <a:cs typeface="Calibri"/>
              </a:rPr>
              <a:t>PIRHA.FI HAKU SAIRAAN LAPSEN HOITOTODISTUS, VALITSE VALIKOSTA OIKEA KUNTA eli KANGASALA</a:t>
            </a:r>
          </a:p>
          <a:p>
            <a:r>
              <a:rPr lang="fi-FI" sz="2400" b="1">
                <a:ea typeface="Calibri" panose="020F0502020204030204"/>
                <a:cs typeface="Calibri"/>
              </a:rPr>
              <a:t>Mikäli tarvitset työnantajalle selvityksen lapsen sairaudesta, saat sen digiklinikalta. Chatissa avataan tarvittaessa videoyhteys, jonka perusteella hoitotodistus tehdään.</a:t>
            </a:r>
          </a:p>
          <a:p>
            <a:r>
              <a:rPr lang="fi-FI" sz="2400" b="1">
                <a:ea typeface="Calibri" panose="020F0502020204030204"/>
                <a:cs typeface="Calibri"/>
              </a:rPr>
              <a:t>Ammattilainen paikalla digiklinikalla  ma-su kello 8-22</a:t>
            </a:r>
          </a:p>
          <a:p>
            <a:r>
              <a:rPr lang="fi-FI" sz="2400" b="1">
                <a:ea typeface="Calibri" panose="020F0502020204030204"/>
                <a:cs typeface="Calibri"/>
              </a:rPr>
              <a:t>Ensisijaisesti käytetään digi-klinikan palvelua</a:t>
            </a:r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B05B452E-586E-42D4-8746-98B23E0CC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542" y="5097389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823000-5F58-4F48-B2C0-8CD3F39A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KOULUTERVEYDENHUOLTO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F3BF8B-C96D-4D8B-95A5-AAB6C85F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>
                <a:solidFill>
                  <a:srgbClr val="333333"/>
                </a:solidFill>
                <a:ea typeface="+mn-lt"/>
                <a:cs typeface="+mn-lt"/>
              </a:rPr>
              <a:t>ERITYISRUOKAVALIOT</a:t>
            </a:r>
            <a:r>
              <a:rPr lang="fi-FI">
                <a:solidFill>
                  <a:srgbClr val="333333"/>
                </a:solidFill>
                <a:ea typeface="+mn-lt"/>
                <a:cs typeface="+mn-lt"/>
              </a:rPr>
              <a:t> </a:t>
            </a:r>
            <a:endParaRPr lang="fi-FI">
              <a:cs typeface="Calibri"/>
            </a:endParaRPr>
          </a:p>
          <a:p>
            <a:pPr marL="0" indent="0">
              <a:buNone/>
            </a:pPr>
            <a:r>
              <a:rPr lang="fi-FI">
                <a:solidFill>
                  <a:srgbClr val="333333"/>
                </a:solidFill>
                <a:ea typeface="+mn-lt"/>
                <a:cs typeface="+mn-lt"/>
              </a:rPr>
              <a:t>Tarvittaessa koulu tarjoaa oppilaalle vakavan allergian, sairauden tai eettisen vakaumuksen edellyttämän ruokavalion. </a:t>
            </a:r>
            <a:r>
              <a:rPr lang="fi-FI" b="1">
                <a:solidFill>
                  <a:srgbClr val="333333"/>
                </a:solidFill>
                <a:ea typeface="+mn-lt"/>
                <a:cs typeface="+mn-lt"/>
              </a:rPr>
              <a:t>Huoltajan vastuulla on erityisruokavaliotietojen ajan tasalla pitäminen sekä Selvitys erityisruokavaliosta -lomakkeen toimittaminen koulun keittiölle.</a:t>
            </a:r>
            <a:r>
              <a:rPr lang="fi-FI">
                <a:solidFill>
                  <a:srgbClr val="333333"/>
                </a:solidFill>
                <a:ea typeface="+mn-lt"/>
                <a:cs typeface="+mn-lt"/>
              </a:rPr>
              <a:t> Lomake sekä tarkemmat ohjeet löytyvät kunnan kotisivuilta.</a:t>
            </a:r>
            <a:endParaRPr lang="fi-FI">
              <a:cs typeface="Calibri" panose="020F0502020204030204"/>
            </a:endParaRPr>
          </a:p>
          <a:p>
            <a:pPr marL="0" indent="0">
              <a:buNone/>
            </a:pPr>
            <a:r>
              <a:rPr lang="fi-FI" b="1">
                <a:solidFill>
                  <a:srgbClr val="000000"/>
                </a:solidFill>
                <a:cs typeface="Calibri"/>
              </a:rPr>
              <a:t>SAIRAANHOITO JA VAPAA-AJAN TAPATURMIEN HOITO</a:t>
            </a:r>
            <a:r>
              <a:rPr lang="fi-FI">
                <a:solidFill>
                  <a:srgbClr val="000000"/>
                </a:solidFill>
                <a:cs typeface="Calibri"/>
              </a:rPr>
              <a:t> toteutetaan oma-asemilla tai Kangasalan keskusterveysasemalla kiirevastaanotolla/terveyskeskuspäivystyksessä</a:t>
            </a:r>
            <a:endParaRPr lang="fi-FI"/>
          </a:p>
          <a:p>
            <a:pPr marL="0" indent="0">
              <a:buNone/>
            </a:pPr>
            <a:endParaRPr lang="fi-FI">
              <a:solidFill>
                <a:srgbClr val="333333"/>
              </a:solidFill>
              <a:cs typeface="Calibri"/>
            </a:endParaRPr>
          </a:p>
          <a:p>
            <a:endParaRPr lang="fi-FI">
              <a:solidFill>
                <a:srgbClr val="333333"/>
              </a:solidFill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7296994F-F674-4F3B-9DF2-DDE850202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542" y="5097389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AAE2-F5AB-ADBB-54DD-4E8DA2D4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KOULUTERVEYDENHUOLTO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02E0-9052-847A-325E-F0812E67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333333"/>
                </a:solidFill>
                <a:cs typeface="Calibri" panose="020F0502020204030204"/>
              </a:rPr>
              <a:t>MILLAISISSA ASIOISSA YHTEYS OMALLE TERVEYSASEMALLE:</a:t>
            </a:r>
          </a:p>
          <a:p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äkilliset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sairaudet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(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esim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korva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- ja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silmätulehdukset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muut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infektiot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) </a:t>
            </a:r>
            <a:endParaRPr lang="en-US"/>
          </a:p>
          <a:p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pitkäaikaissairauksien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selvittely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ja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seuranta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vapaa-ajan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tapaturmat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ja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tapaturmien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jatkohoito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liikuntaharrastuksiin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liittyvät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tuki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- ja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liikuntaelimistön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oireet</a:t>
            </a:r>
            <a:r>
              <a:rPr lang="en-US">
                <a:solidFill>
                  <a:srgbClr val="333333"/>
                </a:solidFill>
                <a:ea typeface="+mn-lt"/>
                <a:cs typeface="+mn-lt"/>
              </a:rPr>
              <a:t> 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5" name="Kuva 6" descr="Kuva, joka sisältää kohteen Grafiikka, sydän, Värikkyys, luovuus&#10;&#10;Kuvaus luotu automaattisesti">
            <a:extLst>
              <a:ext uri="{FF2B5EF4-FFF2-40B4-BE49-F238E27FC236}">
                <a16:creationId xmlns:a16="http://schemas.microsoft.com/office/drawing/2014/main" id="{9F5DBC59-F520-CAB7-5791-5E5F663C56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542" y="5097389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3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D9BC3CDC-671E-4FED-AB75-74DEC5B84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43" y="1683246"/>
            <a:ext cx="3019248" cy="34915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E4A02-7448-4064-91CE-163C8F30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243307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  <a:cs typeface="Calibri Light"/>
              </a:rPr>
              <a:t>KOULUKURAATTORI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12E29E-0858-4B99-97F8-C3B2F3EC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107526"/>
            <a:ext cx="5667269" cy="3539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700">
              <a:solidFill>
                <a:srgbClr val="595959"/>
              </a:solidFill>
              <a:cs typeface="Calibri"/>
            </a:endParaRPr>
          </a:p>
          <a:p>
            <a:r>
              <a:rPr lang="fi-FI" sz="1700">
                <a:solidFill>
                  <a:srgbClr val="595959"/>
                </a:solidFill>
                <a:cs typeface="Calibri"/>
              </a:rPr>
              <a:t>Oppilaiden hyvinvoinnin tukeminen</a:t>
            </a:r>
          </a:p>
          <a:p>
            <a:r>
              <a:rPr lang="fi-FI" sz="1700">
                <a:solidFill>
                  <a:srgbClr val="595959"/>
                </a:solidFill>
                <a:cs typeface="Calibri"/>
              </a:rPr>
              <a:t>Tukena esim. Koulunkäynnin, ystävä- tai perhesuhdehaasteissa sekä tunneasioissa</a:t>
            </a:r>
          </a:p>
          <a:p>
            <a:r>
              <a:rPr lang="fi-FI" sz="1700">
                <a:solidFill>
                  <a:srgbClr val="595959"/>
                </a:solidFill>
                <a:cs typeface="Calibri"/>
              </a:rPr>
              <a:t>Kaikesta saa puhua, ajatuksien ja pohdintojen jäsentäminen ja järjestely, luottamuksellista sekä maksutonta</a:t>
            </a:r>
          </a:p>
          <a:p>
            <a:r>
              <a:rPr lang="fi-FI" sz="1700">
                <a:solidFill>
                  <a:srgbClr val="595959"/>
                </a:solidFill>
                <a:cs typeface="Calibri"/>
              </a:rPr>
              <a:t>Yksilöohjauksen lisäksi tukea ja apua myös luokissa/ryhmissä</a:t>
            </a:r>
          </a:p>
          <a:p>
            <a:r>
              <a:rPr lang="fi-FI" sz="1700">
                <a:solidFill>
                  <a:srgbClr val="595959"/>
                </a:solidFill>
                <a:cs typeface="Calibri"/>
              </a:rPr>
              <a:t>Yhteistyö muiden toimijoiden ja aikuisten kanssa tarvittaessa</a:t>
            </a:r>
          </a:p>
          <a:p>
            <a:endParaRPr lang="fi-FI" sz="1700">
              <a:solidFill>
                <a:srgbClr val="595959"/>
              </a:solidFill>
              <a:cs typeface="Calibri"/>
            </a:endParaRPr>
          </a:p>
          <a:p>
            <a:endParaRPr lang="fi-FI" sz="1700">
              <a:solidFill>
                <a:srgbClr val="595959"/>
              </a:solidFill>
              <a:cs typeface="Calibri"/>
            </a:endParaRPr>
          </a:p>
          <a:p>
            <a:endParaRPr lang="fi-FI" sz="1700">
              <a:solidFill>
                <a:srgbClr val="5959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49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AF279449-EA13-4F9F-BB0C-C77583D06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43" y="1683246"/>
            <a:ext cx="3019248" cy="3491510"/>
          </a:xfrm>
          <a:prstGeom prst="rect">
            <a:avLst/>
          </a:prstGeom>
        </p:spPr>
      </p:pic>
      <p:sp>
        <p:nvSpPr>
          <p:cNvPr id="41" name="Rectangle 37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E46691-65D5-411C-A058-5E8B2E2A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160929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  <a:cs typeface="Calibri Light"/>
              </a:rPr>
              <a:t>KOULUPSYKOLOGI </a:t>
            </a:r>
            <a:br>
              <a:rPr lang="fi-FI" sz="3200">
                <a:solidFill>
                  <a:srgbClr val="595959"/>
                </a:solidFill>
                <a:cs typeface="Calibri Light"/>
              </a:rPr>
            </a:br>
            <a:endParaRPr lang="fi-FI" sz="3200">
              <a:solidFill>
                <a:srgbClr val="595959"/>
              </a:solidFill>
              <a:cs typeface="Calibri Light"/>
            </a:endParaRPr>
          </a:p>
        </p:txBody>
      </p:sp>
      <p:sp>
        <p:nvSpPr>
          <p:cNvPr id="31" name="Sisällön paikkamerkki 2">
            <a:extLst>
              <a:ext uri="{FF2B5EF4-FFF2-40B4-BE49-F238E27FC236}">
                <a16:creationId xmlns:a16="http://schemas.microsoft.com/office/drawing/2014/main" id="{43437544-A21B-479A-BD5B-0B283AD0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720" y="2076634"/>
            <a:ext cx="7345727" cy="39408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solidFill>
                  <a:srgbClr val="595959"/>
                </a:solidFill>
                <a:ea typeface="+mn-lt"/>
                <a:cs typeface="+mn-lt"/>
              </a:rPr>
              <a:t>Tunne-elämän haasteet (mm. ahdistus, mielialapulmat, syömisen vaikeudet, itsetunto-ongelmat) ja kriisit/traumaattiset tapahtumat</a:t>
            </a:r>
            <a:endParaRPr lang="fi-FI" sz="1800">
              <a:solidFill>
                <a:srgbClr val="595959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595959"/>
                </a:solidFill>
                <a:ea typeface="+mn-lt"/>
                <a:cs typeface="+mn-lt"/>
                <a:sym typeface="Wingdings" panose="05000000000000000000" pitchFamily="2" charset="2"/>
              </a:rPr>
              <a:t>	 </a:t>
            </a:r>
            <a:r>
              <a:rPr lang="fi-FI" sz="1800">
                <a:solidFill>
                  <a:srgbClr val="595959"/>
                </a:solidFill>
                <a:ea typeface="+mn-lt"/>
                <a:cs typeface="+mn-lt"/>
              </a:rPr>
              <a:t>näissä asioissa voi ottaa suoraan yhteyttä koulupsykologiin	</a:t>
            </a:r>
            <a:endParaRPr lang="fi-FI" sz="1800">
              <a:solidFill>
                <a:srgbClr val="595959"/>
              </a:solidFill>
              <a:cs typeface="Calibri"/>
            </a:endParaRPr>
          </a:p>
          <a:p>
            <a:pPr marL="1371600" lvl="3" indent="0">
              <a:buNone/>
            </a:pPr>
            <a:r>
              <a:rPr lang="fi-FI">
                <a:solidFill>
                  <a:srgbClr val="595959"/>
                </a:solidFill>
                <a:ea typeface="+mn-lt"/>
                <a:cs typeface="+mn-lt"/>
              </a:rPr>
              <a:t>Ensiajan tarjoaminen mahdollisimman pian (7 arkipäivän sisällä)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solidFill>
                  <a:srgbClr val="595959"/>
                </a:solidFill>
                <a:ea typeface="+mn-lt"/>
                <a:cs typeface="+mn-lt"/>
              </a:rPr>
              <a:t> </a:t>
            </a:r>
            <a:endParaRPr lang="fi-FI">
              <a:solidFill>
                <a:srgbClr val="595959"/>
              </a:solidFill>
              <a:cs typeface="Calibri"/>
            </a:endParaRPr>
          </a:p>
          <a:p>
            <a:r>
              <a:rPr lang="fi-FI" sz="1800">
                <a:solidFill>
                  <a:srgbClr val="595959"/>
                </a:solidFill>
                <a:ea typeface="+mn-lt"/>
                <a:cs typeface="+mn-lt"/>
              </a:rPr>
              <a:t>Oppimisvaikeudet, tarkkaavuuden ja toiminnanohjauksen vaikeudet, autismikirjon häiriön epäily</a:t>
            </a:r>
            <a:endParaRPr lang="fi-FI" sz="1800">
              <a:solidFill>
                <a:srgbClr val="595959"/>
              </a:solidFill>
              <a:cs typeface="Calibri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fi-FI" sz="1800">
                <a:solidFill>
                  <a:srgbClr val="595959"/>
                </a:solidFill>
                <a:ea typeface="+mn-lt"/>
                <a:cs typeface="+mn-lt"/>
              </a:rPr>
              <a:t> yhteys ensin luokanopettajaan/erityisopettajaan, tarvittaessa ohjaus koulupsykologille tutkimustarpeen arvioon</a:t>
            </a:r>
          </a:p>
          <a:p>
            <a:pPr marL="1371600" lvl="3" indent="0">
              <a:buNone/>
            </a:pPr>
            <a:r>
              <a:rPr lang="fi-FI">
                <a:solidFill>
                  <a:srgbClr val="595959"/>
                </a:solidFill>
                <a:ea typeface="+mn-lt"/>
                <a:cs typeface="+mn-lt"/>
              </a:rPr>
              <a:t>Tutkimusjonokäytäntö</a:t>
            </a:r>
          </a:p>
          <a:p>
            <a:pPr marL="1371600" lvl="3" indent="0">
              <a:buNone/>
            </a:pPr>
            <a:endParaRPr lang="fi-FI" sz="1400">
              <a:solidFill>
                <a:srgbClr val="595959"/>
              </a:solidFill>
              <a:cs typeface="Calibri" panose="020F0502020204030204"/>
            </a:endParaRPr>
          </a:p>
          <a:p>
            <a:pPr marL="1371600" lvl="3" indent="0">
              <a:buNone/>
            </a:pPr>
            <a:endParaRPr lang="fi-FI" sz="1400">
              <a:solidFill>
                <a:srgbClr val="595959"/>
              </a:solidFill>
              <a:cs typeface="Calibri" panose="020F0502020204030204"/>
            </a:endParaRPr>
          </a:p>
          <a:p>
            <a:endParaRPr lang="fi-FI" sz="1400">
              <a:solidFill>
                <a:srgbClr val="595959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996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414C8-1D8E-81CA-DA5E-DD43FF26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43" y="3055368"/>
            <a:ext cx="3019248" cy="7472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7F0ADB-D45A-43C8-B0E4-1CA27A2B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-3828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fi-FI" sz="3200" dirty="0">
                <a:solidFill>
                  <a:srgbClr val="595959"/>
                </a:solidFill>
                <a:ea typeface="Calibri Light"/>
                <a:cs typeface="Calibri Light"/>
              </a:rPr>
              <a:t>KASVATUSOHJAAJA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9AFE4E-617D-4E91-9C13-0696D855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28" y="1623554"/>
            <a:ext cx="6954430" cy="5155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600">
              <a:solidFill>
                <a:srgbClr val="595959"/>
              </a:solidFill>
              <a:cs typeface="Calibri"/>
            </a:endParaRP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Kasvatusohjaaja tukee oppilaiden sosiaalista hyvinvointia, toimintakykyä ja elämänhallintaa koulun arjessa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Varhainen ja ennaltaehkäisevä tuki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Ohjaa tarvittaessa kuraattorille, psykologille, terveydenhoitajalle ja muiden tukitoimien piiriin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Mukana osassa oppilaspalavereista</a:t>
            </a:r>
          </a:p>
          <a:p>
            <a:r>
              <a:rPr lang="fi-FI" sz="1600">
                <a:solidFill>
                  <a:srgbClr val="595959"/>
                </a:solidFill>
                <a:ea typeface="+mn-lt"/>
                <a:cs typeface="+mn-lt"/>
              </a:rPr>
              <a:t>Myös </a:t>
            </a:r>
            <a:r>
              <a:rPr lang="fi-FI" sz="1600">
                <a:solidFill>
                  <a:srgbClr val="595959"/>
                </a:solidFill>
                <a:cs typeface="Calibri"/>
              </a:rPr>
              <a:t>huoltajien tukena toteuttamassa kodin ja koulun yhteistyötä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Ohjaa oppilaita yksilöllisesti, pienryhmissä ja luokkatasoisesti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Yhteisöllisyyden edistäminen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Ennaltaehkäisevä työ (esimerkiksi kiusaaminen, syrjäytyminen)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Akuutit tilanteet</a:t>
            </a:r>
          </a:p>
          <a:p>
            <a:r>
              <a:rPr lang="fi-FI" sz="1600">
                <a:solidFill>
                  <a:srgbClr val="595959"/>
                </a:solidFill>
                <a:cs typeface="Calibri"/>
              </a:rPr>
              <a:t>Kasvatusohjaaja tarjoaa matalan kynnyksen palveluita, ja on helposti tavoitettavissa koulupäivien aikana</a:t>
            </a:r>
          </a:p>
          <a:p>
            <a:endParaRPr lang="fi-FI" sz="1100">
              <a:solidFill>
                <a:srgbClr val="5959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28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Pirha_yleispowerpoint_toukokuu23 (1)</Template>
  <TotalTime>0</TotalTime>
  <Words>570</Words>
  <Application>Microsoft Office PowerPoint</Application>
  <PresentationFormat>Laajakuva</PresentationFormat>
  <Paragraphs>79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Office-teema</vt:lpstr>
      <vt:lpstr>Opiskeluhuoltopalvelut ja oppilaan tuki</vt:lpstr>
      <vt:lpstr>KOULUTERVEYDENHUOLTO</vt:lpstr>
      <vt:lpstr> KOULUTERVEYDENHUOLTO </vt:lpstr>
      <vt:lpstr>KOULUTERVEYDENHUOLTO</vt:lpstr>
      <vt:lpstr>KOULUTERVEYDENHUOLTO</vt:lpstr>
      <vt:lpstr>KOULUTERVEYDENHUOLTO</vt:lpstr>
      <vt:lpstr>KOULUKURAATTORI </vt:lpstr>
      <vt:lpstr>KOULUPSYKOLOGI  </vt:lpstr>
      <vt:lpstr>KASVATUSOHJAAJA</vt:lpstr>
      <vt:lpstr>Näin otat yhteyttä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Taipale Jyrki</dc:creator>
  <cp:lastModifiedBy>Taipale Jyrki</cp:lastModifiedBy>
  <cp:revision>55</cp:revision>
  <dcterms:created xsi:type="dcterms:W3CDTF">2023-08-11T07:22:44Z</dcterms:created>
  <dcterms:modified xsi:type="dcterms:W3CDTF">2024-08-27T07:37:14Z</dcterms:modified>
</cp:coreProperties>
</file>