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4"/>
  </p:sldMasterIdLst>
  <p:handoutMasterIdLst>
    <p:handoutMasterId r:id="rId28"/>
  </p:handoutMasterIdLst>
  <p:sldIdLst>
    <p:sldId id="296" r:id="rId5"/>
    <p:sldId id="298" r:id="rId6"/>
    <p:sldId id="278" r:id="rId7"/>
    <p:sldId id="301" r:id="rId8"/>
    <p:sldId id="294" r:id="rId9"/>
    <p:sldId id="300" r:id="rId10"/>
    <p:sldId id="293" r:id="rId11"/>
    <p:sldId id="271" r:id="rId12"/>
    <p:sldId id="280" r:id="rId13"/>
    <p:sldId id="289" r:id="rId14"/>
    <p:sldId id="273" r:id="rId15"/>
    <p:sldId id="285" r:id="rId16"/>
    <p:sldId id="302" r:id="rId17"/>
    <p:sldId id="258" r:id="rId18"/>
    <p:sldId id="257" r:id="rId19"/>
    <p:sldId id="303" r:id="rId20"/>
    <p:sldId id="256" r:id="rId21"/>
    <p:sldId id="288" r:id="rId22"/>
    <p:sldId id="274" r:id="rId23"/>
    <p:sldId id="297" r:id="rId24"/>
    <p:sldId id="279" r:id="rId25"/>
    <p:sldId id="277" r:id="rId26"/>
    <p:sldId id="290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5BB01-ED57-7EDA-4838-90E4DB927982}" v="143" dt="2024-08-28T12:41:54.035"/>
    <p1510:client id="{A404CCD9-1561-A1EF-10F6-17412DF6316A}" v="65" dt="2024-08-27T18:27:28.347"/>
    <p1510:client id="{C3F549F5-0DB1-2D7A-D1DE-2816FA7AE55C}" v="64" dt="2024-08-28T12:55:30.514"/>
    <p1510:client id="{EEF082AD-1E43-6BB1-CAC0-5FB6BBF40557}" v="10" dt="2024-08-27T18:31:56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04C607-BCFD-4BF4-B9FE-0C4ACAEDC449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3142577-CE37-45AC-8595-6EAFDBBDB195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267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F5ED347-FACC-4AE7-96C6-808EC136E96B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9893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F5ED347-FACC-4AE7-96C6-808EC136E96B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314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F5ED347-FACC-4AE7-96C6-808EC136E96B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9806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F5ED347-FACC-4AE7-96C6-808EC136E96B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47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F5ED347-FACC-4AE7-96C6-808EC136E96B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996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677F4-4B76-46E9-8F61-1DE294024611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40189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4F00E-B8E7-4439-BF8B-B4FDEE65C210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8143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Otsikko, ClipArt-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lipArt-paikkamerkki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90077-AB3A-4585-B8BD-79054F870AE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46337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AD58-2645-4A28-9791-E5469562DE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4677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862CA-CA3A-42A0-8386-329AEF0B6A44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2291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AF88800-6979-4B8B-BF74-50C9E63F2A45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6494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1C4E275-EE91-42F7-98AB-1FCB8FAB9AAE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0125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9AA5BB3-AFD0-49E6-AB7B-27CFA23075B4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5809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45120-DAA0-40F7-AFF7-C3E27EB75D43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6565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D2A26-CA26-4F33-8CB3-36CA08011D65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6629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ED347-FACC-4AE7-96C6-808EC136E96B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4392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F5ED347-FACC-4AE7-96C6-808EC136E96B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3225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2F5ED347-FACC-4AE7-96C6-808EC136E96B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4865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iX0_D0yPPcAhXFDZoKHU4fDFwQjRx6BAgBEAU&amp;url=https://www.mtv.fi/uutiset/kotimaa/artikkeli/koleat-saat-uhkaavat-linnunpoikasten-selviytymista/5188588&amp;psig=AOvVaw2Rl7nioo7SkRQipLVx-V-a&amp;ust=1534577487529796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youtube.com/watch?v=lEW9Yd-qSF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5SdV-In-ck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luovi.fi/" TargetMode="External"/><Relationship Id="rId13" Type="http://schemas.openxmlformats.org/officeDocument/2006/relationships/hyperlink" Target="http://www.tampere.fi/koulutus/koulut/lukiot" TargetMode="External"/><Relationship Id="rId3" Type="http://schemas.openxmlformats.org/officeDocument/2006/relationships/hyperlink" Target="https://www.tredu.fi/" TargetMode="External"/><Relationship Id="rId7" Type="http://schemas.openxmlformats.org/officeDocument/2006/relationships/hyperlink" Target="http://www.luovi.fi/" TargetMode="External"/><Relationship Id="rId12" Type="http://schemas.openxmlformats.org/officeDocument/2006/relationships/hyperlink" Target="http://www.kangasala.fi/" TargetMode="External"/><Relationship Id="rId2" Type="http://schemas.openxmlformats.org/officeDocument/2006/relationships/hyperlink" Target="http://www.mol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kk.fi/" TargetMode="External"/><Relationship Id="rId11" Type="http://schemas.openxmlformats.org/officeDocument/2006/relationships/hyperlink" Target="https://aikk.fi/web/" TargetMode="External"/><Relationship Id="rId5" Type="http://schemas.openxmlformats.org/officeDocument/2006/relationships/hyperlink" Target="https://www.sasky.fi/" TargetMode="External"/><Relationship Id="rId10" Type="http://schemas.openxmlformats.org/officeDocument/2006/relationships/hyperlink" Target="http://www.kiipula.fi/ammattiopisto" TargetMode="External"/><Relationship Id="rId4" Type="http://schemas.openxmlformats.org/officeDocument/2006/relationships/hyperlink" Target="https://vaao.fi/" TargetMode="External"/><Relationship Id="rId9" Type="http://schemas.openxmlformats.org/officeDocument/2006/relationships/hyperlink" Target="http://www.kiipula.fi/" TargetMode="External"/><Relationship Id="rId1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tredu.fi/koulutus/kone-ja-sahkoasentaja/" TargetMode="External"/><Relationship Id="rId7" Type="http://schemas.openxmlformats.org/officeDocument/2006/relationships/hyperlink" Target="https://www.tredu.fi/hakijalle/oppisopimuskoulutus/" TargetMode="External"/><Relationship Id="rId2" Type="http://schemas.openxmlformats.org/officeDocument/2006/relationships/hyperlink" Target="https://www.tredu.fi/hakijalle/koulutustarjonta/perustutkinno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edu.fi/hakijalle/koulutustarjonta/urheiluoppilaitos/" TargetMode="External"/><Relationship Id="rId5" Type="http://schemas.openxmlformats.org/officeDocument/2006/relationships/hyperlink" Target="https://www.tredu.fi/hakijalle/koulutustarjonta/korkeakouluopinnot" TargetMode="External"/><Relationship Id="rId4" Type="http://schemas.openxmlformats.org/officeDocument/2006/relationships/hyperlink" Target="https://www.tredu.fi/hakijalle/koulutustarjonta/kaksoistutkint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sanopistot.fi/" TargetMode="External"/><Relationship Id="rId2" Type="http://schemas.openxmlformats.org/officeDocument/2006/relationships/hyperlink" Target="https://www.tredu.fi/hakijalle/koulutustarjonta/tuva-koulutu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intopolku.f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edu.fi/hakijalle/yhteishaku/harkintaan-perustuva-valinta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hteishakulaskuri.f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98580" y="311960"/>
            <a:ext cx="8229600" cy="1143000"/>
          </a:xfrm>
        </p:spPr>
        <p:txBody>
          <a:bodyPr/>
          <a:lstStyle/>
          <a:p>
            <a:r>
              <a:rPr lang="fi-FI" altLang="fi-FI" dirty="0">
                <a:solidFill>
                  <a:schemeClr val="accent6">
                    <a:lumMod val="75000"/>
                  </a:schemeClr>
                </a:solidFill>
              </a:rPr>
              <a:t>TERVETULOA VANHEMPAINILTAAN</a:t>
            </a:r>
            <a:endParaRPr lang="fi-FI" dirty="0"/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8" y="2026267"/>
            <a:ext cx="3868606" cy="279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>
          <a:xfrm>
            <a:off x="4572000" y="1566205"/>
            <a:ext cx="4402493" cy="4516633"/>
          </a:xfrm>
        </p:spPr>
        <p:txBody>
          <a:bodyPr/>
          <a:lstStyle/>
          <a:p>
            <a:pPr>
              <a:buNone/>
            </a:pPr>
            <a:r>
              <a:rPr lang="fi-FI" sz="2000" i="1" dirty="0">
                <a:latin typeface="Aptos" panose="020B0004020202020204" pitchFamily="34" charset="0"/>
              </a:rPr>
              <a:t>”Lasta ei kasvateta siksi,</a:t>
            </a:r>
          </a:p>
          <a:p>
            <a:pPr>
              <a:buNone/>
            </a:pPr>
            <a:r>
              <a:rPr lang="fi-FI" sz="2000" i="1" dirty="0">
                <a:latin typeface="Aptos" panose="020B0004020202020204" pitchFamily="34" charset="0"/>
              </a:rPr>
              <a:t>että hän olisi</a:t>
            </a:r>
          </a:p>
          <a:p>
            <a:pPr>
              <a:buNone/>
            </a:pPr>
            <a:r>
              <a:rPr lang="fi-FI" sz="2000" i="1" dirty="0">
                <a:latin typeface="Aptos" panose="020B0004020202020204" pitchFamily="34" charset="0"/>
              </a:rPr>
              <a:t>mahdollisimman mukava</a:t>
            </a:r>
          </a:p>
          <a:p>
            <a:pPr>
              <a:buNone/>
            </a:pPr>
            <a:r>
              <a:rPr lang="fi-FI" sz="2000" i="1" dirty="0">
                <a:latin typeface="Aptos" panose="020B0004020202020204" pitchFamily="34" charset="0"/>
              </a:rPr>
              <a:t>ja vaivaton meille,</a:t>
            </a:r>
          </a:p>
          <a:p>
            <a:pPr>
              <a:buNone/>
            </a:pPr>
            <a:r>
              <a:rPr lang="fi-FI" sz="2000" i="1" dirty="0">
                <a:latin typeface="Aptos" panose="020B0004020202020204" pitchFamily="34" charset="0"/>
              </a:rPr>
              <a:t>vaan siksi, että hän terveenä ja väkevänä</a:t>
            </a:r>
          </a:p>
          <a:p>
            <a:pPr>
              <a:buNone/>
            </a:pPr>
            <a:r>
              <a:rPr lang="fi-FI" sz="2000" i="1" dirty="0">
                <a:latin typeface="Aptos" panose="020B0004020202020204" pitchFamily="34" charset="0"/>
              </a:rPr>
              <a:t>voisi täyttää tulevan paikkansa ja</a:t>
            </a:r>
          </a:p>
          <a:p>
            <a:pPr>
              <a:buNone/>
            </a:pPr>
            <a:r>
              <a:rPr lang="fi-FI" sz="2000" i="1" dirty="0">
                <a:latin typeface="Aptos" panose="020B0004020202020204" pitchFamily="34" charset="0"/>
              </a:rPr>
              <a:t>löytää itsensä.”</a:t>
            </a:r>
          </a:p>
          <a:p>
            <a:pPr>
              <a:buNone/>
            </a:pPr>
            <a:endParaRPr lang="fi-FI" sz="2000" i="1" dirty="0">
              <a:latin typeface="Aptos" panose="020B0004020202020204" pitchFamily="34" charset="0"/>
            </a:endParaRPr>
          </a:p>
          <a:p>
            <a:pPr>
              <a:buNone/>
            </a:pPr>
            <a:r>
              <a:rPr lang="fi-FI" sz="2000" i="1" dirty="0">
                <a:latin typeface="Aptos" panose="020B0004020202020204" pitchFamily="34" charset="0"/>
              </a:rPr>
              <a:t>- Maria </a:t>
            </a:r>
            <a:r>
              <a:rPr lang="fi-FI" sz="2000" i="1" dirty="0" err="1">
                <a:latin typeface="Aptos" panose="020B0004020202020204" pitchFamily="34" charset="0"/>
              </a:rPr>
              <a:t>Jotuni-</a:t>
            </a:r>
            <a:endParaRPr lang="fi-FI" sz="2000" i="1" dirty="0">
              <a:latin typeface="Aptos" panose="020B0004020202020204" pitchFamily="34" charset="0"/>
            </a:endParaRP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06400" y="56430"/>
            <a:ext cx="8119533" cy="89746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cs typeface="Times New Roman" charset="0"/>
              </a:rPr>
              <a:t>Pääsy- tai soveltuvuuskokeet kevät 2024 		(ammatilliset oppilaitokset)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>
          <a:xfrm>
            <a:off x="609600" y="1236133"/>
            <a:ext cx="4530347" cy="50969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1600" dirty="0"/>
              <a:t>Jos ammatillisessa koulutuksessa järjestetään pääsy- tai soveltuvuuskokeita, kokeeseen kutsutaan kaikki hakijat.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600" dirty="0"/>
              <a:t>Ammattioppilaitokset, joissa oli keväällä 2024 pääsy- tai soveltuvuuskokeet: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1600" b="1" dirty="0"/>
              <a:t>TREDU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1600" dirty="0"/>
              <a:t>	Metsäalan perustutkinto</a:t>
            </a:r>
            <a:br>
              <a:rPr lang="fi-FI" sz="1600" dirty="0"/>
            </a:br>
            <a:r>
              <a:rPr lang="fi-FI" sz="1600" dirty="0"/>
              <a:t>	Lentokoneasennuksen perustutkinto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1600" dirty="0"/>
              <a:t>	Merkonomiopinnot englanniksi (oma 	haku)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1600" b="1" dirty="0"/>
              <a:t>VARALAN URHEILUOPISTO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600" dirty="0"/>
              <a:t>   	Liikunnanohjauksen pt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600" b="1" dirty="0"/>
              <a:t>TAMPEREEN KONSERVATORIO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600" dirty="0"/>
              <a:t>         Musiikkialan pt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600" dirty="0"/>
              <a:t>         Tanssialan pt</a:t>
            </a:r>
            <a:br>
              <a:rPr lang="fi-FI" sz="1600" dirty="0"/>
            </a:br>
            <a:br>
              <a:rPr lang="fi-FI" sz="1600" dirty="0"/>
            </a:br>
            <a:br>
              <a:rPr lang="fi-FI" sz="1600" dirty="0"/>
            </a:br>
            <a:br>
              <a:rPr lang="fi-FI" sz="1400" dirty="0"/>
            </a:br>
            <a:endParaRPr lang="fi-FI" sz="1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fi-FI" sz="1400" dirty="0"/>
          </a:p>
        </p:txBody>
      </p:sp>
      <p:sp>
        <p:nvSpPr>
          <p:cNvPr id="11269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altLang="fi-FI" dirty="0">
              <a:cs typeface="Calibri"/>
            </a:endParaRPr>
          </a:p>
        </p:txBody>
      </p:sp>
      <p:pic>
        <p:nvPicPr>
          <p:cNvPr id="11268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03" y="2065867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068"/>
            <a:ext cx="8077200" cy="843829"/>
          </a:xfrm>
        </p:spPr>
        <p:txBody>
          <a:bodyPr/>
          <a:lstStyle/>
          <a:p>
            <a:pPr eaLnBrk="1" hangingPunct="1"/>
            <a:r>
              <a:rPr lang="fi-FI" altLang="fi-FI" dirty="0"/>
              <a:t>Lukioiden pääsykriteerit</a:t>
            </a:r>
            <a:endParaRPr lang="en-GB" altLang="fi-FI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5467" y="1346200"/>
            <a:ext cx="4309533" cy="5511800"/>
          </a:xfrm>
        </p:spPr>
        <p:txBody>
          <a:bodyPr>
            <a:normAutofit/>
          </a:bodyPr>
          <a:lstStyle/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i-FI" altLang="fi-FI" dirty="0"/>
              <a:t>Lukuaineiden keskiarvo: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i-FI" altLang="fi-FI" dirty="0"/>
          </a:p>
          <a:p>
            <a:pPr lvl="2" eaLnBrk="1" hangingPunct="1">
              <a:lnSpc>
                <a:spcPct val="80000"/>
              </a:lnSpc>
            </a:pPr>
            <a:r>
              <a:rPr lang="fi-FI" altLang="fi-FI" sz="1600" dirty="0"/>
              <a:t>äidinkieli ja kirjallisuus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1600" dirty="0"/>
              <a:t>toinen kotimainen kieli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1600" dirty="0"/>
              <a:t>vieraat kielet (A- ja B –kielet)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1600" dirty="0"/>
              <a:t>uskonto/ET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1600" dirty="0"/>
              <a:t>historia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1600" dirty="0"/>
              <a:t>yhteiskuntaoppi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1600" dirty="0"/>
              <a:t>matematiikka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1600" dirty="0"/>
              <a:t>fysiikka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1600" dirty="0"/>
              <a:t>kemia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1600" dirty="0"/>
              <a:t>biologia		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1600" dirty="0"/>
              <a:t>maantieto	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z="1600" dirty="0"/>
              <a:t>terveystieto</a:t>
            </a:r>
          </a:p>
          <a:p>
            <a:pPr eaLnBrk="1" hangingPunct="1"/>
            <a:endParaRPr lang="en-GB" altLang="fi-FI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87900" y="1921933"/>
            <a:ext cx="4220633" cy="45579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fi-FI" altLang="fi-FI" sz="1600" dirty="0"/>
              <a:t>Erityistehtävän saaneissa lukioissa ja lukioiden painotuslinjoilla  harrastuneisuus yms. lisänäytöt voidaan huomioida keskiarvon lisäksi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fi-FI" altLang="fi-FI" sz="1600" dirty="0"/>
              <a:t>Myös pääsykokeet mahdollisia erityislukioissa ja painotuslinjoilla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fi-FI" altLang="fi-FI" sz="1600" dirty="0"/>
              <a:t>Peruskoulun päättötodistuksen </a:t>
            </a:r>
            <a:r>
              <a:rPr lang="fi-FI" altLang="fi-FI" sz="1600" b="1" dirty="0"/>
              <a:t>valinnaisaineista vain kielet lasketaan keskiarvoon</a:t>
            </a:r>
            <a:r>
              <a:rPr lang="fi-FI" altLang="fi-FI" sz="1600" dirty="0"/>
              <a:t>. Päättötodistuksessa valinnaiset kielet voidaan merkitä osallistumismerkinnällä, jolloin niitä ei huomioida keskiarvossa. Anomus huhtikuussa 2024.</a:t>
            </a:r>
            <a:endParaRPr lang="en-GB" altLang="fi-FI" sz="16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17287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4"/>
          <p:cNvSpPr>
            <a:spLocks noGrp="1"/>
          </p:cNvSpPr>
          <p:nvPr>
            <p:ph type="title"/>
          </p:nvPr>
        </p:nvSpPr>
        <p:spPr>
          <a:xfrm>
            <a:off x="381000" y="188912"/>
            <a:ext cx="8229600" cy="1411287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dirty="0">
                <a:cs typeface="Times New Roman" panose="02020603050405020304" pitchFamily="18" charset="0"/>
              </a:rPr>
              <a:t>Pääsy- tai soveltuvuuskokeet kevät 2024         		(lukiot)</a:t>
            </a:r>
            <a:endParaRPr lang="fi-FI" altLang="fi-FI" sz="3200" dirty="0"/>
          </a:p>
        </p:txBody>
      </p:sp>
      <p:sp>
        <p:nvSpPr>
          <p:cNvPr id="2" name="Sisällön paikkamerkki 2"/>
          <p:cNvSpPr>
            <a:spLocks noGrp="1"/>
          </p:cNvSpPr>
          <p:nvPr>
            <p:ph sz="half" idx="1"/>
          </p:nvPr>
        </p:nvSpPr>
        <p:spPr>
          <a:xfrm>
            <a:off x="381001" y="1600200"/>
            <a:ext cx="4191000" cy="4303904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1900" dirty="0"/>
              <a:t>Erityistehtävän saaneissa tai painotteisissa lukioissa voi olla myös pääsykokeita, ennakkotehtäviä tai lisäliitteitä.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19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900" dirty="0"/>
              <a:t>Erityistehtävän saaneissa tai painotteisissa lukioissa voidaan päättötodistuksen tiettyjä arvosanoja painottaa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1900" dirty="0"/>
              <a:t>(esim. Tampereen lyseon lukio, Yhteiskuntatiede-linja: yhteiskuntaoppi, historia, äidinkieli, englan</a:t>
            </a:r>
            <a:r>
              <a:rPr lang="fi-FI" sz="2100" dirty="0"/>
              <a:t>ti)</a:t>
            </a:r>
          </a:p>
        </p:txBody>
      </p:sp>
      <p:sp>
        <p:nvSpPr>
          <p:cNvPr id="13316" name="Sisällön paikkamerkki 3"/>
          <p:cNvSpPr>
            <a:spLocks noGrp="1"/>
          </p:cNvSpPr>
          <p:nvPr>
            <p:ph sz="half" idx="2"/>
          </p:nvPr>
        </p:nvSpPr>
        <p:spPr>
          <a:xfrm>
            <a:off x="4817533" y="1066800"/>
            <a:ext cx="3716867" cy="4837304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1600" b="1" dirty="0"/>
              <a:t>Lukiot, joihin tarvittiin yhteishaun ja opiskelusuunnitelman lisäksi liitteitä tai joihin oli pääsykoe keväällä 2024: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1600" b="1" dirty="0"/>
              <a:t>-Kangasalan lukio, </a:t>
            </a:r>
            <a:r>
              <a:rPr lang="fi-FI" altLang="fi-FI" sz="1600" dirty="0"/>
              <a:t>musiikkilinja, pääsykoe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1600" dirty="0"/>
              <a:t>-</a:t>
            </a:r>
            <a:r>
              <a:rPr lang="fi-FI" altLang="fi-FI" sz="1600" b="1" dirty="0"/>
              <a:t>Hatanpään lukio</a:t>
            </a:r>
            <a:r>
              <a:rPr lang="fi-FI" altLang="fi-FI" sz="1600" dirty="0"/>
              <a:t>, musiikki- ja musiikkiteatterilinja, pääsykoe</a:t>
            </a:r>
            <a:br>
              <a:rPr lang="fi-FI" altLang="fi-FI" sz="1600" dirty="0"/>
            </a:br>
            <a:r>
              <a:rPr lang="fi-FI" altLang="fi-FI" sz="1600" b="1" dirty="0"/>
              <a:t>-Kalevan lukio</a:t>
            </a:r>
            <a:r>
              <a:rPr lang="fi-FI" altLang="fi-FI" sz="1600" dirty="0"/>
              <a:t>, musiikkilinja, mus. omaelämänkerta ja näyte sekä lausunnot</a:t>
            </a:r>
            <a:br>
              <a:rPr lang="fi-FI" altLang="fi-FI" sz="1600" dirty="0"/>
            </a:br>
            <a:r>
              <a:rPr lang="fi-FI" altLang="fi-FI" sz="1600" b="1" dirty="0"/>
              <a:t>-Sammon keskuslukio</a:t>
            </a:r>
            <a:r>
              <a:rPr lang="fi-FI" altLang="fi-FI" sz="1600" dirty="0"/>
              <a:t>, viestintälinja, ennakkotehtävä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1600" dirty="0"/>
              <a:t>-</a:t>
            </a:r>
            <a:r>
              <a:rPr lang="fi-FI" altLang="fi-FI" sz="1600" b="1" dirty="0"/>
              <a:t>Sammon keskuslukio</a:t>
            </a:r>
            <a:r>
              <a:rPr lang="fi-FI" altLang="fi-FI" sz="1600" dirty="0"/>
              <a:t>, skeittilinja, ennakkotehtävä </a:t>
            </a:r>
            <a:br>
              <a:rPr lang="fi-FI" altLang="fi-FI" sz="1600" dirty="0"/>
            </a:br>
            <a:r>
              <a:rPr lang="fi-FI" altLang="fi-FI" sz="1600" dirty="0"/>
              <a:t>-</a:t>
            </a:r>
            <a:r>
              <a:rPr lang="fi-FI" altLang="fi-FI" sz="1600" b="1" dirty="0"/>
              <a:t>Sammon keskuslukio</a:t>
            </a:r>
            <a:r>
              <a:rPr lang="fi-FI" altLang="fi-FI" sz="1600" dirty="0"/>
              <a:t>, urheilulinja (lisätiedot Opintopolkuun)</a:t>
            </a:r>
            <a:br>
              <a:rPr lang="fi-FI" altLang="fi-FI" sz="1600" dirty="0"/>
            </a:br>
            <a:r>
              <a:rPr lang="fi-FI" altLang="fi-FI" sz="1600" dirty="0"/>
              <a:t>-</a:t>
            </a:r>
            <a:r>
              <a:rPr lang="fi-FI" altLang="fi-FI" sz="1600" b="1" dirty="0"/>
              <a:t>Tammerkosken</a:t>
            </a:r>
            <a:r>
              <a:rPr lang="fi-FI" altLang="fi-FI" sz="1600" dirty="0"/>
              <a:t> </a:t>
            </a:r>
            <a:r>
              <a:rPr lang="fi-FI" altLang="fi-FI" sz="1600" b="1" dirty="0"/>
              <a:t>lukio</a:t>
            </a:r>
            <a:r>
              <a:rPr lang="fi-FI" altLang="fi-FI" sz="1600" dirty="0"/>
              <a:t>, kuvataide- ja designlinja, pääsykoe, itse ilmoittauduttava ennakkoon</a:t>
            </a:r>
            <a:br>
              <a:rPr lang="fi-FI" altLang="fi-FI" sz="1600" dirty="0"/>
            </a:br>
            <a:br>
              <a:rPr lang="fi-FI" altLang="fi-FI" sz="1600" dirty="0"/>
            </a:br>
            <a:endParaRPr lang="fi-FI" altLang="fi-FI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7ECD7A-E689-95ED-5777-5CE5D344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10066"/>
            <a:ext cx="8102600" cy="11514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sz="3200" dirty="0"/>
              <a:t>Mistä apua omaa koulutuspaikkaa 		 				     miettiessä?</a:t>
            </a:r>
            <a:br>
              <a:rPr lang="fi-FI" sz="3200" dirty="0"/>
            </a:br>
            <a:br>
              <a:rPr lang="fi-FI" sz="3200" dirty="0"/>
            </a:br>
            <a:r>
              <a:rPr lang="fi-FI" sz="1800" dirty="0"/>
              <a:t>-Wilma-viestit opolta (tietoa esim. tulevista infoista, ja linkkejä tärkeille sivuille)</a:t>
            </a:r>
            <a:br>
              <a:rPr lang="fi-FI" sz="1800" dirty="0"/>
            </a:br>
            <a:r>
              <a:rPr lang="fi-FI" sz="1800" dirty="0"/>
              <a:t>-Henkilökohtainen ohjaus (nuori tai nuori + kotiväki)</a:t>
            </a:r>
            <a:br>
              <a:rPr lang="fi-FI" sz="1800" dirty="0"/>
            </a:br>
            <a:r>
              <a:rPr lang="fi-FI" sz="1800" dirty="0"/>
              <a:t>-Oppilaitosten esitteet ja kotisivut </a:t>
            </a:r>
            <a:br>
              <a:rPr lang="fi-FI" sz="1800" dirty="0"/>
            </a:br>
            <a:r>
              <a:rPr lang="fi-FI" sz="1800" dirty="0"/>
              <a:t>-Tutustumiskäynnit, ammattipäivät, koulutuskokeilut</a:t>
            </a:r>
            <a:br>
              <a:rPr lang="fi-FI" sz="1800" dirty="0"/>
            </a:br>
            <a:r>
              <a:rPr lang="fi-FI" sz="1800" dirty="0"/>
              <a:t>-Oppilaitosten avoimet ovet, teema- ja info-illat (</a:t>
            </a:r>
            <a:r>
              <a:rPr lang="fi-FI" sz="1800" dirty="0" err="1"/>
              <a:t>Teams</a:t>
            </a:r>
            <a:r>
              <a:rPr lang="fi-FI" sz="1800" dirty="0"/>
              <a:t> ja paikanpäällä)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-</a:t>
            </a:r>
            <a:r>
              <a:rPr lang="fi-FI" sz="1800" b="1" dirty="0"/>
              <a:t>Jatko-opintoillat</a:t>
            </a:r>
            <a:r>
              <a:rPr lang="fi-FI" sz="1800" dirty="0"/>
              <a:t>:</a:t>
            </a:r>
            <a:br>
              <a:rPr lang="fi-FI" sz="1800" dirty="0"/>
            </a:br>
            <a:r>
              <a:rPr lang="fi-FI" sz="1800" dirty="0"/>
              <a:t>		-</a:t>
            </a:r>
            <a:r>
              <a:rPr lang="fi-FI" sz="1800" b="1" dirty="0"/>
              <a:t>Erityisammattioppilaitokset keskiviikkona 9.10</a:t>
            </a:r>
            <a:r>
              <a:rPr lang="fi-FI" sz="1800" dirty="0"/>
              <a:t>. iltatilaisuus </a:t>
            </a:r>
            <a:r>
              <a:rPr lang="fi-FI" sz="1800" dirty="0" err="1"/>
              <a:t>Tredun</a:t>
            </a:r>
            <a:r>
              <a:rPr lang="fi-FI" sz="1800" dirty="0"/>
              <a:t> 			      Hepolamminkadun toimipisteessä.</a:t>
            </a:r>
            <a:br>
              <a:rPr lang="fi-FI" sz="1800" dirty="0"/>
            </a:br>
            <a:r>
              <a:rPr lang="fi-FI" sz="1800" dirty="0"/>
              <a:t>		-</a:t>
            </a:r>
            <a:r>
              <a:rPr lang="fi-FI" sz="1800" b="1" dirty="0"/>
              <a:t>Tampereen Jatko-opintoilta torstaina 7.11. klo 18-20 </a:t>
            </a:r>
            <a:r>
              <a:rPr lang="fi-FI" sz="1800" b="1" dirty="0" err="1"/>
              <a:t>Teams</a:t>
            </a:r>
            <a:br>
              <a:rPr lang="fi-FI" sz="1800" dirty="0"/>
            </a:br>
            <a:r>
              <a:rPr lang="fi-FI" sz="1800" dirty="0"/>
              <a:t>		-</a:t>
            </a:r>
            <a:r>
              <a:rPr lang="fi-FI" sz="1800" b="1" dirty="0"/>
              <a:t>Kangasalan </a:t>
            </a:r>
            <a:r>
              <a:rPr lang="fi-FI" altLang="fi-FI" sz="1800" b="1" dirty="0"/>
              <a:t>Jatko-opintoilta torstaina14.11.2024 </a:t>
            </a:r>
            <a:r>
              <a:rPr lang="fi-FI" sz="1800" dirty="0"/>
              <a:t>Iltatilaisuus 					     vanhemmille ja oppilaille. </a:t>
            </a:r>
            <a:br>
              <a:rPr lang="fi-FI" sz="1800" u="sng" dirty="0"/>
            </a:br>
            <a:r>
              <a:rPr lang="fi-FI" sz="1800" dirty="0"/>
              <a:t>     Opiskelu toisella asteella opiskelijoiden kertomana: ammatillinen, 				     kaksoistutkinto, lukio, TUVA</a:t>
            </a:r>
            <a:br>
              <a:rPr lang="fi-FI" sz="1800" dirty="0"/>
            </a:br>
            <a:r>
              <a:rPr lang="fi-FI" sz="1800" dirty="0"/>
              <a:t>		Messut: oppilaitosten edustajia lukioista ja ammatillisista oppilaitoksista</a:t>
            </a:r>
            <a:br>
              <a:rPr lang="fi-FI" sz="1800" dirty="0"/>
            </a:br>
            <a:r>
              <a:rPr lang="fi-FI" sz="1800" dirty="0"/>
              <a:t>		</a:t>
            </a:r>
            <a:r>
              <a:rPr lang="fi-FI" sz="1800" b="1" dirty="0"/>
              <a:t>Illan päätteeksi Kangasalan lukion oma info-ilta</a:t>
            </a:r>
            <a:br>
              <a:rPr lang="fi-FI" sz="1800" dirty="0"/>
            </a:br>
            <a:r>
              <a:rPr lang="fi-FI" sz="1800" dirty="0"/>
              <a:t>-</a:t>
            </a:r>
            <a:r>
              <a:rPr lang="fi-FI" altLang="fi-FI" sz="1800" dirty="0">
                <a:solidFill>
                  <a:schemeClr val="tx1"/>
                </a:solidFill>
              </a:rPr>
              <a:t>Yhteishakuvanhempainilta tammikuu/helmikuussa 2025</a:t>
            </a:r>
            <a:br>
              <a:rPr lang="fi-FI" sz="1800" dirty="0"/>
            </a:br>
            <a:r>
              <a:rPr lang="fi-FI" sz="1800" dirty="0"/>
              <a:t>- </a:t>
            </a:r>
            <a:r>
              <a:rPr lang="fi-FI" sz="1800" b="1" dirty="0">
                <a:solidFill>
                  <a:srgbClr val="FF0000"/>
                </a:solidFill>
              </a:rPr>
              <a:t>Terveydellisissä kysymyksissä </a:t>
            </a:r>
            <a:r>
              <a:rPr lang="fi-FI" sz="1800" dirty="0"/>
              <a:t>ole yhteydessä terveydenhoitajaan!</a:t>
            </a:r>
            <a:br>
              <a:rPr lang="fi-FI" sz="1800" dirty="0"/>
            </a:br>
            <a:br>
              <a:rPr lang="fi-FI" sz="1800" dirty="0"/>
            </a:b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75184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533" y="118534"/>
            <a:ext cx="8034867" cy="101600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/>
              <a:t>Henkilökohtainen ohjaus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36601" y="1524000"/>
            <a:ext cx="7797800" cy="4387222"/>
          </a:xfrm>
        </p:spPr>
        <p:txBody>
          <a:bodyPr/>
          <a:lstStyle/>
          <a:p>
            <a:pPr eaLnBrk="1" hangingPunct="1"/>
            <a:r>
              <a:rPr lang="fi-FI" altLang="fi-FI" sz="1600" dirty="0"/>
              <a:t>Mahdollisuus keskustella ja hankkia lisätietoa oppilasta kiinnostavasta oppilaitoksesta tai ammattialasta.</a:t>
            </a:r>
          </a:p>
          <a:p>
            <a:pPr eaLnBrk="1" hangingPunct="1"/>
            <a:r>
              <a:rPr lang="fi-FI" altLang="fi-FI" sz="1600" dirty="0"/>
              <a:t>Varaa aika </a:t>
            </a:r>
            <a:r>
              <a:rPr lang="fi-FI" altLang="fi-FI" sz="1600" dirty="0" err="1"/>
              <a:t>OPO:lta</a:t>
            </a:r>
            <a:r>
              <a:rPr lang="fi-FI" altLang="fi-FI" sz="1600" dirty="0"/>
              <a:t> (varauskalenteri/Wilma-viesti/kysy opo-tunnilla)</a:t>
            </a:r>
          </a:p>
          <a:p>
            <a:pPr eaLnBrk="1" hangingPunct="1"/>
            <a:r>
              <a:rPr lang="fi-FI" altLang="fi-FI" sz="1600" dirty="0"/>
              <a:t>Kysy lupa oppitunnin opettajalta (kokeet, uusi aihe)</a:t>
            </a:r>
          </a:p>
          <a:p>
            <a:pPr eaLnBrk="1" hangingPunct="1"/>
            <a:r>
              <a:rPr lang="fi-FI" altLang="fi-F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Vanhemmat voivat myös tulla mukaan henkilökohtaiseen ohjaukseen</a:t>
            </a:r>
            <a:r>
              <a:rPr lang="fi-FI" alt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255DF5E-F2EB-C582-3EC6-15164E4D4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95"/>
          <a:stretch/>
        </p:blipFill>
        <p:spPr>
          <a:xfrm>
            <a:off x="3699934" y="3760595"/>
            <a:ext cx="4766880" cy="26148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176844"/>
            <a:ext cx="7992533" cy="1059289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3200" dirty="0"/>
              <a:t>Tutustumiskäynnit, ammattipäivät ja  				koulutuskokeilut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07067"/>
            <a:ext cx="8229600" cy="4382030"/>
          </a:xfrm>
        </p:spPr>
        <p:txBody>
          <a:bodyPr rtlCol="0">
            <a:noAutofit/>
          </a:bodyPr>
          <a:lstStyle/>
          <a:p>
            <a:r>
              <a:rPr lang="fi-FI" sz="1600" b="1" dirty="0">
                <a:latin typeface="Century Gothic" panose="020B0502020202020204" pitchFamily="34" charset="0"/>
              </a:rPr>
              <a:t>Ammattipäivässä / tutustumiskäynneillä /koulutuskokeiluissa </a:t>
            </a:r>
            <a:r>
              <a:rPr lang="fi-FI" sz="1600" dirty="0">
                <a:latin typeface="Century Gothic" panose="020B0502020202020204" pitchFamily="34" charset="0"/>
              </a:rPr>
              <a:t>voi testata</a:t>
            </a:r>
          </a:p>
          <a:p>
            <a:pPr marL="0" indent="0">
              <a:buNone/>
            </a:pPr>
            <a:r>
              <a:rPr lang="fi-FI" sz="1600" b="1" dirty="0">
                <a:latin typeface="Century Gothic" panose="020B0502020202020204" pitchFamily="34" charset="0"/>
              </a:rPr>
              <a:t>	</a:t>
            </a:r>
            <a:r>
              <a:rPr lang="fi-FI" sz="1600" dirty="0">
                <a:latin typeface="Century Gothic" panose="020B0502020202020204" pitchFamily="34" charset="0"/>
              </a:rPr>
              <a:t>-onko </a:t>
            </a:r>
            <a:r>
              <a:rPr lang="fi-FI" sz="1600" b="1" dirty="0">
                <a:latin typeface="Century Gothic" panose="020B0502020202020204" pitchFamily="34" charset="0"/>
              </a:rPr>
              <a:t>mielikuva ammatista</a:t>
            </a:r>
            <a:r>
              <a:rPr lang="fi-FI" sz="1600" dirty="0">
                <a:latin typeface="Century Gothic" panose="020B0502020202020204" pitchFamily="34" charset="0"/>
              </a:rPr>
              <a:t>/-ammattialasta/ oppilaitoksesta oikea</a:t>
            </a:r>
            <a:endParaRPr lang="fi-FI" sz="1600" dirty="0">
              <a:latin typeface="Century Gothic" panose="020B0502020202020204" pitchFamily="34" charset="0"/>
              <a:cs typeface="Calibri"/>
            </a:endParaRPr>
          </a:p>
          <a:p>
            <a:pPr lvl="1">
              <a:buNone/>
            </a:pPr>
            <a:r>
              <a:rPr lang="fi-FI" dirty="0">
                <a:latin typeface="Century Gothic" panose="020B0502020202020204" pitchFamily="34" charset="0"/>
              </a:rPr>
              <a:t>-vastaavatko sinun </a:t>
            </a:r>
            <a:r>
              <a:rPr lang="fi-FI" b="1" dirty="0">
                <a:latin typeface="Century Gothic" panose="020B0502020202020204" pitchFamily="34" charset="0"/>
              </a:rPr>
              <a:t>kiinnostuksesi </a:t>
            </a:r>
            <a:r>
              <a:rPr lang="fi-FI" dirty="0">
                <a:latin typeface="Century Gothic" panose="020B0502020202020204" pitchFamily="34" charset="0"/>
              </a:rPr>
              <a:t>alan/oppilaitoksen vaatimuksia</a:t>
            </a:r>
            <a:endParaRPr lang="fi-FI" dirty="0">
              <a:latin typeface="Century Gothic" panose="020B0502020202020204" pitchFamily="34" charset="0"/>
              <a:cs typeface="Calibri"/>
            </a:endParaRPr>
          </a:p>
          <a:p>
            <a:pPr lvl="1">
              <a:buNone/>
            </a:pPr>
            <a:r>
              <a:rPr lang="fi-FI" dirty="0">
                <a:latin typeface="Century Gothic" panose="020B0502020202020204" pitchFamily="34" charset="0"/>
              </a:rPr>
              <a:t>-vastaavatko sinun </a:t>
            </a:r>
            <a:r>
              <a:rPr lang="fi-FI" b="1" dirty="0">
                <a:latin typeface="Century Gothic" panose="020B0502020202020204" pitchFamily="34" charset="0"/>
              </a:rPr>
              <a:t>kykysi</a:t>
            </a:r>
            <a:r>
              <a:rPr lang="fi-FI" dirty="0">
                <a:latin typeface="Century Gothic" panose="020B0502020202020204" pitchFamily="34" charset="0"/>
              </a:rPr>
              <a:t> alan/oppilaitoksen vaatimuksia</a:t>
            </a:r>
            <a:endParaRPr lang="fi-FI" dirty="0">
              <a:latin typeface="Century Gothic" panose="020B0502020202020204" pitchFamily="34" charset="0"/>
              <a:cs typeface="Calibri"/>
            </a:endParaRPr>
          </a:p>
          <a:p>
            <a:pPr lvl="1">
              <a:buNone/>
            </a:pPr>
            <a:r>
              <a:rPr lang="fi-FI" dirty="0">
                <a:latin typeface="Century Gothic" panose="020B0502020202020204" pitchFamily="34" charset="0"/>
              </a:rPr>
              <a:t>-</a:t>
            </a:r>
            <a:r>
              <a:rPr lang="fi-FI" b="1" dirty="0">
                <a:latin typeface="Century Gothic" panose="020B0502020202020204" pitchFamily="34" charset="0"/>
              </a:rPr>
              <a:t>koulumatka,</a:t>
            </a:r>
            <a:r>
              <a:rPr lang="fi-FI" dirty="0">
                <a:latin typeface="Century Gothic" panose="020B0502020202020204" pitchFamily="34" charset="0"/>
              </a:rPr>
              <a:t> miten kuljet</a:t>
            </a:r>
          </a:p>
          <a:p>
            <a:pPr lvl="1">
              <a:buNone/>
            </a:pPr>
            <a:r>
              <a:rPr lang="fi-FI" dirty="0">
                <a:latin typeface="Century Gothic" panose="020B0502020202020204" pitchFamily="34" charset="0"/>
              </a:rPr>
              <a:t>-t</a:t>
            </a:r>
            <a:r>
              <a:rPr lang="fi-FI" b="1" dirty="0">
                <a:latin typeface="Century Gothic" panose="020B0502020202020204" pitchFamily="34" charset="0"/>
              </a:rPr>
              <a:t>erveydelliset</a:t>
            </a:r>
            <a:r>
              <a:rPr lang="fi-FI" dirty="0">
                <a:latin typeface="Century Gothic" panose="020B0502020202020204" pitchFamily="34" charset="0"/>
              </a:rPr>
              <a:t> tekijät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1600" dirty="0">
                <a:latin typeface="Century Gothic" panose="020B0502020202020204" pitchFamily="34" charset="0"/>
              </a:rPr>
              <a:t>Muista myös oppilaitosten avoimet ovet ja infoillat!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i-FI" sz="1600" dirty="0"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18" y="4262438"/>
            <a:ext cx="2592015" cy="172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649A3-3218-C6D2-C3EF-2E40C483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20132"/>
            <a:ext cx="8102600" cy="1261535"/>
          </a:xfrm>
        </p:spPr>
        <p:txBody>
          <a:bodyPr>
            <a:normAutofit/>
          </a:bodyPr>
          <a:lstStyle/>
          <a:p>
            <a:r>
              <a:rPr lang="fi-FI" altLang="fi-FI" sz="3200" dirty="0"/>
              <a:t>Tutustumiskäyntien, ammattipäivien ja		    koulutuskokeilujen järjestäminen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E9ECB1-C735-3BC4-4E90-3BAF407C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67" y="1481667"/>
            <a:ext cx="7882466" cy="4936066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1700" dirty="0"/>
              <a:t>Miettikää yhdessä,  mikä oppilaitos (lukio/ ammatillinen) ja ammatti kiinnostaisi.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700" dirty="0"/>
              <a:t>Päivän/tutustumisen vetäjänä toimii ammattiaineiden opettaja, opo sekä tutoropiskelijat. Ammattipäivän pituus on noin 5 tuntia ja koulu tarjoaa tutustujille lounaan sekä tarvittavat työvaatteet tutustumiskohteessa. Lukioiden tutustumiskäynnit ovat noin 1-2h</a:t>
            </a:r>
            <a:endParaRPr lang="fi-FI" sz="17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700" b="1" dirty="0">
                <a:solidFill>
                  <a:srgbClr val="C00000"/>
                </a:solidFill>
              </a:rPr>
              <a:t>Ilmoittautumiset opolle </a:t>
            </a:r>
            <a:r>
              <a:rPr lang="fi-FI" sz="1700" dirty="0"/>
              <a:t>(</a:t>
            </a:r>
            <a:r>
              <a:rPr lang="fi-FI" sz="1700" dirty="0" err="1"/>
              <a:t>wilma</a:t>
            </a:r>
            <a:r>
              <a:rPr lang="fi-FI" sz="1700" dirty="0"/>
              <a:t>, ohjauskeskustelu), joka varaa ajan oppilaitoksesta (vastaanottavien oppilaitosten mahdollisuuksien mukaan. Muista, että ammattipäivien ryhmiin otetaan usein vain rajoitettu oppilasmäärä, joten kaikkien toiveita ei pystytä toteuttamaan.)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1700" dirty="0"/>
              <a:t>Pyydä lupa opettajilta (sovi mahdolliset kokeet).	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1700" dirty="0"/>
              <a:t>Huolehdi itse matkakuluista.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1700" dirty="0"/>
              <a:t>Erityisammattioppilaitosten (esim. Luovi, Aitoo, </a:t>
            </a:r>
            <a:r>
              <a:rPr lang="fi-FI" sz="1700" dirty="0" err="1"/>
              <a:t>Kiipula</a:t>
            </a:r>
            <a:r>
              <a:rPr lang="fi-FI" sz="1700" dirty="0"/>
              <a:t>) useamman päivän </a:t>
            </a:r>
            <a:r>
              <a:rPr lang="fi-FI" sz="1700" b="1" dirty="0">
                <a:solidFill>
                  <a:srgbClr val="C00000"/>
                </a:solidFill>
              </a:rPr>
              <a:t>koulutuskokeiluihin</a:t>
            </a:r>
            <a:r>
              <a:rPr lang="fi-FI" sz="1700" b="1" dirty="0"/>
              <a:t> </a:t>
            </a:r>
            <a:r>
              <a:rPr lang="fi-FI" sz="1700" dirty="0"/>
              <a:t>tarvitaan </a:t>
            </a:r>
            <a:r>
              <a:rPr lang="fi-FI" sz="1700" dirty="0" err="1"/>
              <a:t>KELA:n</a:t>
            </a:r>
            <a:r>
              <a:rPr lang="fi-FI" sz="1700" dirty="0"/>
              <a:t> maksusitoumus.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1700" dirty="0"/>
              <a:t>Jos myöhästyt tai sairastut,</a:t>
            </a:r>
            <a:r>
              <a:rPr lang="fi-FI" sz="1700" b="1" dirty="0"/>
              <a:t>  </a:t>
            </a:r>
            <a:r>
              <a:rPr lang="fi-FI" sz="1700" b="1" dirty="0">
                <a:solidFill>
                  <a:srgbClr val="C00000"/>
                </a:solidFill>
              </a:rPr>
              <a:t>ilmoita siitä itse </a:t>
            </a:r>
            <a:r>
              <a:rPr lang="fi-FI" sz="1700" b="1" u="sng" dirty="0">
                <a:solidFill>
                  <a:srgbClr val="C00000"/>
                </a:solidFill>
              </a:rPr>
              <a:t>tutustumiskohteeseesi</a:t>
            </a:r>
            <a:r>
              <a:rPr lang="fi-FI" sz="1700" u="sng" dirty="0">
                <a:solidFill>
                  <a:srgbClr val="C00000"/>
                </a:solidFill>
              </a:rPr>
              <a:t>.</a:t>
            </a:r>
            <a:endParaRPr lang="fi-FI" sz="1700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1700" dirty="0"/>
              <a:t>Muista myös oppilaitosten avoimet ovet ja infoillat!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7014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0075" y="138642"/>
            <a:ext cx="7471508" cy="1260964"/>
          </a:xfrm>
        </p:spPr>
        <p:txBody>
          <a:bodyPr>
            <a:normAutofit fontScale="90000"/>
          </a:bodyPr>
          <a:lstStyle/>
          <a:p>
            <a:r>
              <a:rPr lang="fi-FI" altLang="fi-FI" sz="3600" dirty="0"/>
              <a:t>9 viikkoa+ 9 viikkoa +9 viikkoa =&gt; YH</a:t>
            </a:r>
            <a:br>
              <a:rPr lang="fi-FI" altLang="fi-FI" sz="3600" dirty="0"/>
            </a:br>
            <a:endParaRPr lang="fi-FI" altLang="fi-FI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8955" y="1515533"/>
            <a:ext cx="7685658" cy="436139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1600" b="1" dirty="0">
                <a:solidFill>
                  <a:schemeClr val="tx1"/>
                </a:solidFill>
              </a:rPr>
              <a:t>TET-viikko: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tx1"/>
                </a:solidFill>
              </a:rPr>
              <a:t>Viikko 37 (9.9.-13.9.2024) luokat A-F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tx1"/>
                </a:solidFill>
              </a:rPr>
              <a:t>Viikko 38 (16.9..-20.9.2024) luokat G-P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1600" b="1" dirty="0">
                <a:solidFill>
                  <a:schemeClr val="tx1"/>
                </a:solidFill>
              </a:rPr>
              <a:t>TET-sopimusten palautus opolle viimeistään pe 30.8.2024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i-FI" altLang="fi-FI" sz="1600" b="1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1600" b="1" dirty="0">
                <a:solidFill>
                  <a:schemeClr val="tx1"/>
                </a:solidFill>
              </a:rPr>
              <a:t>OPO-tunneilla tulossa syksyllä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1600" b="1" dirty="0">
                <a:solidFill>
                  <a:schemeClr val="tx1"/>
                </a:solidFill>
              </a:rPr>
              <a:t>Lukio-opintojen esittelyä. </a:t>
            </a:r>
            <a:r>
              <a:rPr lang="fi-FI" altLang="fi-FI" sz="1600" dirty="0">
                <a:solidFill>
                  <a:schemeClr val="tx1"/>
                </a:solidFill>
                <a:latin typeface="Century Gothic"/>
              </a:rPr>
              <a:t>Kangasalan lukion tutorit opotunneilla ja lukio-opintoihin tutustuminen </a:t>
            </a:r>
            <a:r>
              <a:rPr lang="fi-FI" altLang="fi-FI" sz="1600" err="1">
                <a:solidFill>
                  <a:schemeClr val="tx1"/>
                </a:solidFill>
                <a:latin typeface="Century Gothic"/>
              </a:rPr>
              <a:t>KangLussa</a:t>
            </a:r>
            <a:r>
              <a:rPr lang="fi-FI" altLang="fi-FI" sz="1600" dirty="0">
                <a:solidFill>
                  <a:schemeClr val="tx1"/>
                </a:solidFill>
                <a:latin typeface="Century Gothic"/>
              </a:rPr>
              <a:t> marraskuussa.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Ammattiopintojen esittelyä. </a:t>
            </a:r>
            <a:r>
              <a:rPr lang="fi-FI" altLang="fi-FI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Tredu</a:t>
            </a:r>
            <a:r>
              <a:rPr lang="fi-FI" altLang="fi-FI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/ Kangasala, Valkeakosken ammattiopisto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1600" b="1" dirty="0">
                <a:solidFill>
                  <a:schemeClr val="tx1"/>
                </a:solidFill>
                <a:latin typeface="Century Gothic"/>
              </a:rPr>
              <a:t>Tavoitetodistus</a:t>
            </a:r>
            <a:endParaRPr lang="fi-FI" altLang="fi-FI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1600" b="1" dirty="0">
                <a:solidFill>
                  <a:schemeClr val="tx1"/>
                </a:solidFill>
                <a:latin typeface="Century Gothic"/>
              </a:rPr>
              <a:t>Tutustumissuunnitelma</a:t>
            </a:r>
            <a:endParaRPr lang="fi-FI" altLang="fi-FI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i-FI" altLang="fi-FI" sz="1600" b="1" dirty="0">
                <a:solidFill>
                  <a:schemeClr val="tx1"/>
                </a:solidFill>
                <a:latin typeface="Century Gothic"/>
              </a:rPr>
              <a:t>JO-illat</a:t>
            </a:r>
            <a:endParaRPr lang="fi-FI" altLang="fi-FI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fi-FI" altLang="fi-FI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fi-FI" altLang="fi-FI" sz="16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tx1"/>
                </a:solidFill>
              </a:rPr>
              <a:t>  </a:t>
            </a:r>
            <a:endParaRPr lang="fi-FI" altLang="fi-FI" sz="1600" b="1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i-FI" altLang="fi-FI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712502" y="224693"/>
            <a:ext cx="7821898" cy="722086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/>
              <a:t>Toiveita opolta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76867" y="1507067"/>
            <a:ext cx="7357533" cy="440415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1600" dirty="0"/>
              <a:t>Yhteistyö kodin ja opon välillä, opolla voi olla 80 omaa ysiluokkalaista (+ 7-lk ja 8-lk!) -&gt;   tiedonkulku hyvissä ajoin apua tarvittaessa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600" dirty="0"/>
              <a:t>Ohjauksen kannalta tärkeät taustatiedot opolle (esim. tutustumiskäynteihin liittyen)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600" dirty="0"/>
              <a:t>Wilman ”Oppilaanohjaus”-lomake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600" dirty="0"/>
              <a:t>Wilma-viestien lukeminen, viesti sekä oppilaalle että huoltajalle (arkistoi!)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600" dirty="0"/>
              <a:t>Netti (”hyvä renki, mutta huono isäntä”)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Tavoite</a:t>
            </a:r>
            <a:endParaRPr lang="en-GB" altLang="fi-FI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6824"/>
            <a:ext cx="4338638" cy="4859339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fi-FI" altLang="fi-FI" sz="1900" dirty="0"/>
              <a:t>Nuori löytää omia kiinnostuksiaan ja kykyjään vastaavan koulutuspaikan.</a:t>
            </a:r>
          </a:p>
          <a:p>
            <a:pPr eaLnBrk="1" hangingPunct="1"/>
            <a:r>
              <a:rPr lang="fi-FI" sz="1900" dirty="0"/>
              <a:t>Nuori tekee valintansa  niillä tiedoilla, taidoilla ja mielikuvilla, jota hänelle on kertynyt 15 vuodessa. Ohje nuorelle: Pohdi tätä valintaasi nyt ja mieti, miten </a:t>
            </a:r>
            <a:r>
              <a:rPr lang="fi-FI" sz="1900" u="sng" dirty="0"/>
              <a:t>perustelet valintaasi</a:t>
            </a:r>
            <a:r>
              <a:rPr lang="fi-FI" sz="1900" dirty="0"/>
              <a:t> vielä esim. 10 vuoden kuluttua.</a:t>
            </a:r>
          </a:p>
          <a:p>
            <a:pPr eaLnBrk="1" hangingPunct="1"/>
            <a:r>
              <a:rPr lang="fi-FI" sz="1900" dirty="0"/>
              <a:t>Vanhemmilla on pitempi elämänkokemus, nuoren kannattaa kuunnella myös heitä! </a:t>
            </a:r>
            <a:endParaRPr lang="fi-FI" altLang="fi-FI" sz="1900" dirty="0"/>
          </a:p>
          <a:p>
            <a:pPr eaLnBrk="1" hangingPunct="1"/>
            <a:r>
              <a:rPr lang="fi-FI" altLang="fi-FI" sz="1900" dirty="0"/>
              <a:t>Koti ja koulu ovat yhdessä tukemassa nuorta koulutuspaikan etsimisessä.</a:t>
            </a:r>
          </a:p>
          <a:p>
            <a:pPr eaLnBrk="1" hangingPunct="1"/>
            <a:r>
              <a:rPr lang="fi-FI" sz="1900" b="1" dirty="0"/>
              <a:t>Muistetaan: </a:t>
            </a:r>
            <a:r>
              <a:rPr lang="fi-FI" sz="1900" dirty="0"/>
              <a:t>Samaan päämäärään voi päästä montaa reittiä!</a:t>
            </a:r>
            <a:endParaRPr lang="fi-FI" sz="1900" dirty="0">
              <a:cs typeface="Calibri"/>
            </a:endParaRPr>
          </a:p>
          <a:p>
            <a:pPr>
              <a:buNone/>
            </a:pPr>
            <a:r>
              <a:rPr lang="fi-FI" sz="2000" dirty="0"/>
              <a:t> -</a:t>
            </a:r>
            <a:endParaRPr lang="fi-FI" altLang="fi-FI" sz="2000" dirty="0"/>
          </a:p>
          <a:p>
            <a:pPr eaLnBrk="1" hangingPunct="1">
              <a:buFontTx/>
              <a:buNone/>
            </a:pPr>
            <a:endParaRPr lang="fi-FI" altLang="fi-FI" sz="2000" dirty="0"/>
          </a:p>
          <a:p>
            <a:pPr eaLnBrk="1" hangingPunct="1">
              <a:buFontTx/>
              <a:buNone/>
            </a:pPr>
            <a:endParaRPr lang="en-GB" altLang="fi-FI" sz="2800" dirty="0"/>
          </a:p>
        </p:txBody>
      </p:sp>
      <p:sp>
        <p:nvSpPr>
          <p:cNvPr id="21509" name="AutoShape 8" descr="data:image/jpeg;base64,/9j/4AAQSkZJRgABAQAAAQABAAD/2wCEAAkGBxMTEhQUExQVFhUUGBYYGBUYFxQVFxcXFBcWFhcWGBoYHCggGBwlGxQWITEhJSkrLi4uGB8zODMuNygtLisBCgoKDg0OGhAQGywkHCUsLCwtLCssLCwsLCwsLCwsLCwsLCwsLCwsNCwsLCwsKywsLCwsLC0sLCwsLCwsLCwsLP/AABEIAQEAqwMBIgACEQEDEQH/xAAcAAEAAgIDAQAAAAAAAAAAAAAABgcFCAIDBAH/xABJEAABAwIEAgcCCQYNBQAAAAABAAIDBBEFEiExBkEHEyJRYXGBkaEUMkJSkpOxwdFUYnKC0vAIFiMkM0NTY6KjssLhFRc0c4P/xAAYAQEBAQEBAAAAAAAAAAAAAAAAAQIDBP/EAB0RAQEAAgMBAQEAAAAAAAAAAAABAhEDITESMkH/2gAMAwEAAhEDEQA/ALxREQEREBERAREQEREBERAREQEREBERAREQEREBERAREQEREBERAREQEREBERAREQEREBERAREQEREBEWK4llc2AlpN+4akjXQKW6m1xm7oqMcjBytu47XFrXsTa/oshTSFzGuO5AOniq9o6FrLTvB6yzg1t9GB5vY20c7ldT7DmFsTA7cNF1jDK29uvJhjjOnpREXRxEREBERAREQEREBF5cQccmnMgLE4fjbtBINQBcc7kkf7Vm5SVuYWzcSBF1wShwuNiuxaYEREBERAWA4lmsWt5FpPnqL+63tWfWC4tgzRNIBJDuQJ0cLHb0WOT8104v1GMwekbLOLnssGbL3kEWUwULwGhnZK15Aa0b5tyO6wUzCnHvXcXl99fURF0chERAREQEREBERB5cSgL43AfGGo8xqAo91gkFyLOGh5atvoT3XUqcbC/codVVoLnaWBJJC5cnVd+LtJMFYRE0FxcRu48zv969y8ODRkRAn5Xa8r7D3L3Lpj45Ze0REVZEREBYDEq+KGUMkkaHPBcMzgDlvY2udgs+q06eME66iZOBd1M+50/q5LNf7ww+iDI4x0g0FMDedsjh/VxESO9SNB6ldHRbxi6ufVh4ykPEkbLk5Y3ANy3PcW3/XWu4Uy6K8X+D4hASbNkPVOvtaTQf4sqo2XREUBERAREQEREBEWM4kxhlJTSzv2Y0kD5zjo1vqbIPsWMwvnkp2vHWxBpcy4vZwvp3259y5VuHRyfGGveNCtYKjFpnTmozuEpcX52kghxN9D9ysbhLpOrJpI6d0DJpXkNY8EsIPN0g1BAFySLbJ1Z2stni549guSBEQREQEREBebE6Jk8UkLxdsjXMPk4WXpRBp5W0b4ZZIZPjxOcx3mwkX8ja/qvkDiDcGxGoPiNlPOnHCOpxASgdmpYH/rMsx/+w+qr9pQbccP4gKimhmBv1kbXHzI1991kFW/Qbi3W0T4Se1A/T9CTtD/ABB49FZCAi6aypbEx0jzZrQST4BVNxJxfXTOd1f8lDs1rHNzn9N3I+AUt0sm1votfKPiCrF8j5STuBI5xHK5up1wBxhUPlFPVXOf+jkcLEOHyHEaG/JSZNXCxZKIi0wKl+nHH80sdIw9mMZ5Lc3u+K0+Tdf1la/EGLMpaeSeTaNpIG2Z3yWjxJsFq3imIPnlfLIbvkcXOPie7w5IPMVdHQjwvkjdWyt7Ul2xA8mfKf8ArHQeA8VXnAHCjsQqQzURR2dK7ubf4o/OdsPUrZWCFrGtY0ANaAABsANAEHYiIgIiICIiAiIgq7p9wp0lHDO1pPUSHMRyZKLE+WZrFQwK3FqadsjHMe0OY4EOaRcEHQghao8X4QKStqKcXyxvOS5uchs5uvOwNr+CDv4P4qmw+cSxatNhJGdnsvqPA9x71tJh9YyaJksZuyRoc0+DhcLTwHVbC9B2OdfQmFx7dK7L/wDN/aYf9Tf1UGI6d+IXNEVHGbZwZJf0QbMb6kOPoFWkWMTSNDS+4GwDQN+egWY6U5TPjEkYOoyRjuAa2/3lSXA+F6drRdpJ77rhnnMa9HHx3KIZUOMTWZSQXMu+25zEnVeqPiaa0TgIh1Tm9pjMj3ZTs8g2JUsxrh9jzdotYW08FAcbwx1Pd17sO/qpjnL0uXHce2z2H1IlijkGz2td9IAr0KO9Hs+fDaRx3MLPcLfcsN0scWtpKYwsP8vUNcG23YzZzz3b2Hj5L0PMr/pi4wFTMKeF94Yb5iNny7HzDRoPElVs5yPXswTB5quZkMDC57yPJo5uceTRvdBd/QThnV0D5jfNUSOP6sfYb7w4+qslYzhrB20lLDTtNxE0Nzd53J9SSsmgIiICIiAiIgIiICoPp9w/JWwzAaTRWv3uiNj62e1X4oT0v4M2ow2Vxbd8H8qw8wRo70LSboNaAFY/QvxZTUUs7al4jbMIsryCQHML7hxHxRZw1KrlcWaknkNAgn/EkbXY69wIc10l2kEEEFgIII33Wamr62CQMbCXs77XBHffcFV9TVXVPikab5Mpvbw109SrGosfme5uhMbhcFtiHG21zsvNyTvb2cPeOnPHMcnhAyw5nOaCdCQAeRsorxZNI+mBlaWl7hYHQ6a7DvUqxfiAss5jHgmzbOadd7jX7VEOM8ZNRJHGQAWdpwHLTYrOM7jfJ1KsHhnpIoqGioqeQue8MAkyC4i10zd58BcqquJ+IJa2pfNMdSbNA2awE5Wjyv7SViMRtm0JOov52uQuEjl648FfSbLZvow4ebSUMV2Bs0rQ+R1u0S7UAnuAsLKh+AOG3V9ZHEP6NpD5T3RtIJHm7b1PctpWiwsNgg+oiICIiAiIgIiICIiAuE0Qc0tcAWuBBB2IIsQVzRBqXxngRo6yanN8rHXaTuY3asPjpp6FYuI3Fthoru6fcBa+KGrGj43dU785j9W38WuB+kVTz4g1l/T1WVkdTiLeX3KUcHYr1bCydrzBfSQD4jjc5fW3uUTa249VaWE4B1WEuM77fCJM8UVhe4yhrhzFwCT4FZyx3K6YZWZTTGY1i0DW3hLpJXaNzA2aTz13UPpIDmcXXzFxuTvfnf3qf4PwsPhMTnZixl5LNbmcS0dkAedlEcfqw+WWRrDHmLjkNrg7G9tAbgrHHOtunNlbdVGpjmzH86/3LqB5HkvSALWUs6MeGhV4hEHDNFF/KvBGhDD2WnzcR5gELu8yzOg7hl9PTvqJWlr6jLkadCIm6gkcsxJPkArNXwBfUBERAREQEREBERAREQEREEd6QMLbUUFQx2mVhkB/Oi7Y+yy1qrndgef3XW0XFUwZRVLnbCGT3sI+9ar15I08f+Fm+xqeV3YVT9ZJEz572t+k4BXzxFwu57GOYSeqaGFv5jbatHK2qpzgSjdJURlvyHAg+LTmH2LZKKcBt7EnuAO59yvzMpZSZXGyxDsLEUFpJXOu0WYG3Ljfc+Xn4qmOI5M1ROQLAvdYd1yStgeIq2KCnkldGA5oOUGxJcRp71r3jUL22e/d5JJ8Tc/eVn51JGrlvtgnHX0Vv/wf6gdZVR2FyyN1+fZLgR7wqeBu4lW3/B/iJqKp3IRMHqXE/ctua7kREBERAREQEREBERAREQEREEG6ZMU6nDZG3s6ZzYx43OZ3+FpWt885cTf3K0OnfGhLVxU7XXbTtJcP7yS32NaPpFVth0WaQOOwOnmoqzej3CzHE1xHaBzHxJO3sACskVbwAW6+hP2fgoxwpGW07NtRv5qQU8x0B0XWRGC4ufNUGNjhZo1sOeo0WK4y4ZDqJ+UXk+OO8lmth6XUyq6QCzi4EnYC32/esdilSQy3u9Cp8rb015jPPvV5fwfI2/B6p1+2ZmgjuYIwW+0uf7FVHE2EdRKSBZr+0G/NueXgpt0H4x1NY+mdtUDT9OLM4e1ub2LCL5REQEREBERAREQEREBdFXVxxNzSPaxve5waPaVwxXEGU8Mk0hsyJpc7yaL6eK1Z4p4lnrpnSzONiexHfsxt5NA+08yg2gw3HKaov1E8UttDke11vYVyxvFGU0Es8nxYmlx8bDQDxJsPVakwzuaQ5ji1w2cCWkeRGyz2M8f1lTSCknfmAeHZyLPeGg2Y4jRwvrffQXQYipqpKmoL5DeSd5c492Y3PoBoPILPUeGWc0AXDSNPC+vuWN4FoZpKgyNp5JmMFpCxpd1efYkDyOngrWwbAbSOcRoW3b48/wBwrJsZ/CaZsbWs+SQMp+5ZARhvpv4LyZQG5eQ2PMX/AHB9q6xOSRc2cCATuDfY+LSF1R752d50F7EW2+1eOpoRa9rudoPC/wC+qS1QabONrHcat12ueXgucdWC8knsRjfSxceQsoIHxBgXwqrcwfFZHY+9QWlM1BWMebh9PI11/nNvf2OZcepV6YdRhueQjtyEnxtoB6KMdKPCrn0pq2CxgHbHN0V9fo7+1Yyn9VbNNO2RjXtN2vAcD3hwuF2qpujzpDpoMODauXK6B/VtABc97CMzMrW6m2ov+b4rLO6Y8O5Ccjv6sD3F11kWGiinD/SFQ1bxHHIWyH4rJGlhd4NOxPhe6laAiIgIiICIiCK9KLXHCqvLv1Zv+iCL+5aukrcmaJrmlrgC1wIIOoIOhBC1g6ReD3YdUlgBMEl3Qu305xk/Ob7xYqCKZly0P4LgUKos3oKxqKnq5YpHZfhLWNaSdM8ZdZvmQ8geSy/GPSc2KulZE3rGRdi4sAXtvnN+YucvoqdZKR6c+aStvqOe/egsio6VL2IpyDzu8WPuXjb0mvvrTtI/TI0O40Cr/wDfdAfBa+qixG9JhNwafU6Wz3BHs3QdIbC1rCyRgabm1nAu5X11A7lXsbgD2gSO7ZfHOBJsDbkN0+qLy6PeNIamrbC8OzODsrpDqXNFwGgaDS+m6n/GeO0tLTSGqIyyNcwRfKlzNILGjxvvsFqzhtc+CWOZhs+J7Xt82kEA+BtY+BK9WP8AEM9ZMZp3l7ztya0cmtHILKvGDbb8TbuuV9Ll06rkEHohlIIIJBBBBGhBGxHitl+jPHJKygjll1e0ujc75xYbZvMi3rdawgrZHocw58OGR5wQZXvlAPJr7BvtDQfVBN0REBERAREQFj8cwWCridDURh7HcjuDyc07tI7wsguBeg1f6QuDpMOqMuroX3MUneObT+cP+VFLrbjiHB4ayB8EzbtcNDza7k5p5EFascUYLLRTyQSjtM2cPivafivHgR96ngu7BejvDTTQufT53OjY5zjJICS5oJOjrDde0dHmFfkv+ZL+0s3hH/i0/wD6ov8AQF6QVrQjTujnCjvS/wCZL+0vr+jjCTb+a2sLaSSi/ibO1PipKCuV00Ir/wBssJ/J3fWy/tL6OjHCfyd/1sv7SlN19BTQi8nRnhJN/gzh5Sygac9918HRlhQ2p3/Wy/ipWCuQKaghGMdGuGNp53tiexzI5HB3WyHKWsLgbE2O2y1+Y64v3raHjWTLh1YRe5hkaANSS8ZAB49pQbo96JxZs9e3uLKfw5GX9j29ylEW6POjqorJIpZWFlLmDnOdYGQNIORo3sds21rrY1jAAAAAALADYAbAIxoAAAAA0AGgAHILkgIiICIiAiIg4vK8kki9TwvBURlBy6zxUE6V+EBX0+eID4RC12T+8YdTGfHmPG/epbICsJxDiYpojLJnyggWY1z3EnYANSqyWHi1PADuI4xbyYF25l86y8cbtRdrTY7i7QbHxXXmWkdwcvpfzXTmX3Mg7C4gXXPMugOX3Mg9AcuYK8weu1rkHl4jxtlHT9fIwva1zAWi1+061xfS439FnKSqbIxsjDma8BzT3gi4Vd9Mkh+AxsG75mD6Ic77lnOjuhmgoYo5Trq4D5jXahv2n1UEvDlzBXlbdd7Ag7ERFAREQEREBcHMXNEHSYAut9I07hepdNTfKbII7i8+XKA0uJJsBbkPFYSqx+OIXlDma2udr911XvFuA4g2oef5zKwucWEZ3gBxvlAucoF7eiwrsGrjvDUnzY4rUsRaX8c6X565N4xpTtIPU2VT/wDQq3+wqPqz+C+nAK38nqPq3fgm4LZ/jdTf2jfpBfP450v9oqn/AOgVv5PUfVu/BfRw7W/k9R9WfwTcFss4ypTYB+6yjMUOpEclhubW8djqVSn8X678nqPqz+C72YJiJ/qqv6L03BdeO4CKt9NmsY4XmQtPynWAYPLe6kscFlD+i/BqqGF5qnyEvLcjHuc4xtaCLdrRtydhpoFOFFcQ1fbL6igIiICIiAiIgIiIC4vREHik3XSURaH1q7giIBXJqIg+uXdEiKDsC+oigIiICIiAiIg//9k="/>
          <p:cNvSpPr>
            <a:spLocks noGrp="1" noChangeAspect="1" noChangeArrowheads="1" noTextEdit="1"/>
          </p:cNvSpPr>
          <p:nvPr>
            <p:ph type="clipArt" sz="half" idx="2"/>
          </p:nvPr>
        </p:nvSpPr>
        <p:spPr>
          <a:xfrm>
            <a:off x="4826772" y="1628775"/>
            <a:ext cx="3855266" cy="4320505"/>
          </a:xfrm>
        </p:spPr>
      </p:sp>
      <p:sp>
        <p:nvSpPr>
          <p:cNvPr id="21508" name="ClipArt-paikkamerkki 1"/>
          <p:cNvSpPr txBox="1">
            <a:spLocks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</a:endParaRPr>
          </a:p>
        </p:txBody>
      </p:sp>
      <p:sp>
        <p:nvSpPr>
          <p:cNvPr id="21510" name="AutoShape 8" descr="data:image/jpeg;base64,/9j/4AAQSkZJRgABAQAAAQABAAD/2wCEAAkGBxMTEhQUExQVFhUUGBYYGBUYFxQVFxcXFBcWFhcWGBoYHCggGBwlGxQWITEhJSkrLi4uGB8zODMuNygtLisBCgoKDg0OGhAQGywkHCUsLCwtLCssLCwsLCwsLCwsLCwsLCwsLCwsNCwsLCwsKywsLCwsLC0sLCwsLCwsLCwsLP/AABEIAQEAqwMBIgACEQEDEQH/xAAcAAEAAgIDAQAAAAAAAAAAAAAABgcFCAIDBAH/xABJEAABAwIEAgcCCQYNBQAAAAABAAIDBBEFEiExBkEHEyJRYXGBkaEUMkJSkpOxwdFUYnKC0vAIFiMkM0NTY6KjssLhFRc0c4P/xAAYAQEBAQEBAAAAAAAAAAAAAAAAAQIDBP/EAB0RAQEAAgMBAQEAAAAAAAAAAAABAhEDITESMkH/2gAMAwEAAhEDEQA/ALxREQEREBERAREQEREBERAREQEREBERAREQEREBERAREQEREBERAREQEREBERAREQEREBERAREQEREBEWK4llc2AlpN+4akjXQKW6m1xm7oqMcjBytu47XFrXsTa/oshTSFzGuO5AOniq9o6FrLTvB6yzg1t9GB5vY20c7ldT7DmFsTA7cNF1jDK29uvJhjjOnpREXRxEREBERAREQEREBF5cQccmnMgLE4fjbtBINQBcc7kkf7Vm5SVuYWzcSBF1wShwuNiuxaYEREBERAWA4lmsWt5FpPnqL+63tWfWC4tgzRNIBJDuQJ0cLHb0WOT8104v1GMwekbLOLnssGbL3kEWUwULwGhnZK15Aa0b5tyO6wUzCnHvXcXl99fURF0chERAREQEREBERB5cSgL43AfGGo8xqAo91gkFyLOGh5atvoT3XUqcbC/codVVoLnaWBJJC5cnVd+LtJMFYRE0FxcRu48zv969y8ODRkRAn5Xa8r7D3L3Lpj45Ze0REVZEREBYDEq+KGUMkkaHPBcMzgDlvY2udgs+q06eME66iZOBd1M+50/q5LNf7ww+iDI4x0g0FMDedsjh/VxESO9SNB6ldHRbxi6ufVh4ykPEkbLk5Y3ANy3PcW3/XWu4Uy6K8X+D4hASbNkPVOvtaTQf4sqo2XREUBERAREQEREBEWM4kxhlJTSzv2Y0kD5zjo1vqbIPsWMwvnkp2vHWxBpcy4vZwvp3259y5VuHRyfGGveNCtYKjFpnTmozuEpcX52kghxN9D9ysbhLpOrJpI6d0DJpXkNY8EsIPN0g1BAFySLbJ1Z2stni549guSBEQREQEREBebE6Jk8UkLxdsjXMPk4WXpRBp5W0b4ZZIZPjxOcx3mwkX8ja/qvkDiDcGxGoPiNlPOnHCOpxASgdmpYH/rMsx/+w+qr9pQbccP4gKimhmBv1kbXHzI1991kFW/Qbi3W0T4Se1A/T9CTtD/ABB49FZCAi6aypbEx0jzZrQST4BVNxJxfXTOd1f8lDs1rHNzn9N3I+AUt0sm1votfKPiCrF8j5STuBI5xHK5up1wBxhUPlFPVXOf+jkcLEOHyHEaG/JSZNXCxZKIi0wKl+nHH80sdIw9mMZ5Lc3u+K0+Tdf1la/EGLMpaeSeTaNpIG2Z3yWjxJsFq3imIPnlfLIbvkcXOPie7w5IPMVdHQjwvkjdWyt7Ul2xA8mfKf8ArHQeA8VXnAHCjsQqQzURR2dK7ubf4o/OdsPUrZWCFrGtY0ANaAABsANAEHYiIgIiICIiAiIgq7p9wp0lHDO1pPUSHMRyZKLE+WZrFQwK3FqadsjHMe0OY4EOaRcEHQghao8X4QKStqKcXyxvOS5uchs5uvOwNr+CDv4P4qmw+cSxatNhJGdnsvqPA9x71tJh9YyaJksZuyRoc0+DhcLTwHVbC9B2OdfQmFx7dK7L/wDN/aYf9Tf1UGI6d+IXNEVHGbZwZJf0QbMb6kOPoFWkWMTSNDS+4GwDQN+egWY6U5TPjEkYOoyRjuAa2/3lSXA+F6drRdpJ77rhnnMa9HHx3KIZUOMTWZSQXMu+25zEnVeqPiaa0TgIh1Tm9pjMj3ZTs8g2JUsxrh9jzdotYW08FAcbwx1Pd17sO/qpjnL0uXHce2z2H1IlijkGz2td9IAr0KO9Hs+fDaRx3MLPcLfcsN0scWtpKYwsP8vUNcG23YzZzz3b2Hj5L0PMr/pi4wFTMKeF94Yb5iNny7HzDRoPElVs5yPXswTB5quZkMDC57yPJo5uceTRvdBd/QThnV0D5jfNUSOP6sfYb7w4+qslYzhrB20lLDTtNxE0Nzd53J9SSsmgIiICIiAiIgIiICoPp9w/JWwzAaTRWv3uiNj62e1X4oT0v4M2ow2Vxbd8H8qw8wRo70LSboNaAFY/QvxZTUUs7al4jbMIsryCQHML7hxHxRZw1KrlcWaknkNAgn/EkbXY69wIc10l2kEEEFgIII33Wamr62CQMbCXs77XBHffcFV9TVXVPikab5Mpvbw109SrGosfme5uhMbhcFtiHG21zsvNyTvb2cPeOnPHMcnhAyw5nOaCdCQAeRsorxZNI+mBlaWl7hYHQ6a7DvUqxfiAss5jHgmzbOadd7jX7VEOM8ZNRJHGQAWdpwHLTYrOM7jfJ1KsHhnpIoqGioqeQue8MAkyC4i10zd58BcqquJ+IJa2pfNMdSbNA2awE5Wjyv7SViMRtm0JOov52uQuEjl648FfSbLZvow4ebSUMV2Bs0rQ+R1u0S7UAnuAsLKh+AOG3V9ZHEP6NpD5T3RtIJHm7b1PctpWiwsNgg+oiICIiAiIgIiICIiAuE0Qc0tcAWuBBB2IIsQVzRBqXxngRo6yanN8rHXaTuY3asPjpp6FYuI3Fthoru6fcBa+KGrGj43dU785j9W38WuB+kVTz4g1l/T1WVkdTiLeX3KUcHYr1bCydrzBfSQD4jjc5fW3uUTa249VaWE4B1WEuM77fCJM8UVhe4yhrhzFwCT4FZyx3K6YZWZTTGY1i0DW3hLpJXaNzA2aTz13UPpIDmcXXzFxuTvfnf3qf4PwsPhMTnZixl5LNbmcS0dkAedlEcfqw+WWRrDHmLjkNrg7G9tAbgrHHOtunNlbdVGpjmzH86/3LqB5HkvSALWUs6MeGhV4hEHDNFF/KvBGhDD2WnzcR5gELu8yzOg7hl9PTvqJWlr6jLkadCIm6gkcsxJPkArNXwBfUBERAREQEREBERAREQEREEd6QMLbUUFQx2mVhkB/Oi7Y+yy1qrndgef3XW0XFUwZRVLnbCGT3sI+9ar15I08f+Fm+xqeV3YVT9ZJEz572t+k4BXzxFwu57GOYSeqaGFv5jbatHK2qpzgSjdJURlvyHAg+LTmH2LZKKcBt7EnuAO59yvzMpZSZXGyxDsLEUFpJXOu0WYG3Ljfc+Xn4qmOI5M1ROQLAvdYd1yStgeIq2KCnkldGA5oOUGxJcRp71r3jUL22e/d5JJ8Tc/eVn51JGrlvtgnHX0Vv/wf6gdZVR2FyyN1+fZLgR7wqeBu4lW3/B/iJqKp3IRMHqXE/ctua7kREBERAREQEREBERAREQEREEG6ZMU6nDZG3s6ZzYx43OZ3+FpWt885cTf3K0OnfGhLVxU7XXbTtJcP7yS32NaPpFVth0WaQOOwOnmoqzej3CzHE1xHaBzHxJO3sACskVbwAW6+hP2fgoxwpGW07NtRv5qQU8x0B0XWRGC4ufNUGNjhZo1sOeo0WK4y4ZDqJ+UXk+OO8lmth6XUyq6QCzi4EnYC32/esdilSQy3u9Cp8rb015jPPvV5fwfI2/B6p1+2ZmgjuYIwW+0uf7FVHE2EdRKSBZr+0G/NueXgpt0H4x1NY+mdtUDT9OLM4e1ub2LCL5REQEREBERAREQEREBdFXVxxNzSPaxve5waPaVwxXEGU8Mk0hsyJpc7yaL6eK1Z4p4lnrpnSzONiexHfsxt5NA+08yg2gw3HKaov1E8UttDke11vYVyxvFGU0Es8nxYmlx8bDQDxJsPVakwzuaQ5ji1w2cCWkeRGyz2M8f1lTSCknfmAeHZyLPeGg2Y4jRwvrffQXQYipqpKmoL5DeSd5c492Y3PoBoPILPUeGWc0AXDSNPC+vuWN4FoZpKgyNp5JmMFpCxpd1efYkDyOngrWwbAbSOcRoW3b48/wBwrJsZ/CaZsbWs+SQMp+5ZARhvpv4LyZQG5eQ2PMX/AHB9q6xOSRc2cCATuDfY+LSF1R752d50F7EW2+1eOpoRa9rudoPC/wC+qS1QabONrHcat12ueXgucdWC8knsRjfSxceQsoIHxBgXwqrcwfFZHY+9QWlM1BWMebh9PI11/nNvf2OZcepV6YdRhueQjtyEnxtoB6KMdKPCrn0pq2CxgHbHN0V9fo7+1Yyn9VbNNO2RjXtN2vAcD3hwuF2qpujzpDpoMODauXK6B/VtABc97CMzMrW6m2ov+b4rLO6Y8O5Ccjv6sD3F11kWGiinD/SFQ1bxHHIWyH4rJGlhd4NOxPhe6laAiIgIiICIiCK9KLXHCqvLv1Zv+iCL+5aukrcmaJrmlrgC1wIIOoIOhBC1g6ReD3YdUlgBMEl3Qu305xk/Ob7xYqCKZly0P4LgUKos3oKxqKnq5YpHZfhLWNaSdM8ZdZvmQ8geSy/GPSc2KulZE3rGRdi4sAXtvnN+YucvoqdZKR6c+aStvqOe/egsio6VL2IpyDzu8WPuXjb0mvvrTtI/TI0O40Cr/wDfdAfBa+qixG9JhNwafU6Wz3BHs3QdIbC1rCyRgabm1nAu5X11A7lXsbgD2gSO7ZfHOBJsDbkN0+qLy6PeNIamrbC8OzODsrpDqXNFwGgaDS+m6n/GeO0tLTSGqIyyNcwRfKlzNILGjxvvsFqzhtc+CWOZhs+J7Xt82kEA+BtY+BK9WP8AEM9ZMZp3l7ztya0cmtHILKvGDbb8TbuuV9Ll06rkEHohlIIIJBBBBGhBGxHitl+jPHJKygjll1e0ujc75xYbZvMi3rdawgrZHocw58OGR5wQZXvlAPJr7BvtDQfVBN0REBERAREQFj8cwWCridDURh7HcjuDyc07tI7wsguBeg1f6QuDpMOqMuroX3MUneObT+cP+VFLrbjiHB4ayB8EzbtcNDza7k5p5EFascUYLLRTyQSjtM2cPivafivHgR96ngu7BejvDTTQufT53OjY5zjJICS5oJOjrDde0dHmFfkv+ZL+0s3hH/i0/wD6ov8AQF6QVrQjTujnCjvS/wCZL+0vr+jjCTb+a2sLaSSi/ibO1PipKCuV00Ir/wBssJ/J3fWy/tL6OjHCfyd/1sv7SlN19BTQi8nRnhJN/gzh5Sygac9918HRlhQ2p3/Wy/ipWCuQKaghGMdGuGNp53tiexzI5HB3WyHKWsLgbE2O2y1+Y64v3raHjWTLh1YRe5hkaANSS8ZAB49pQbo96JxZs9e3uLKfw5GX9j29ylEW6POjqorJIpZWFlLmDnOdYGQNIORo3sds21rrY1jAAAAAALADYAbAIxoAAAAA0AGgAHILkgIiICIiAiIg4vK8kki9TwvBURlBy6zxUE6V+EBX0+eID4RC12T+8YdTGfHmPG/epbICsJxDiYpojLJnyggWY1z3EnYANSqyWHi1PADuI4xbyYF25l86y8cbtRdrTY7i7QbHxXXmWkdwcvpfzXTmX3Mg7C4gXXPMugOX3Mg9AcuYK8weu1rkHl4jxtlHT9fIwva1zAWi1+061xfS439FnKSqbIxsjDma8BzT3gi4Vd9Mkh+AxsG75mD6Ic77lnOjuhmgoYo5Trq4D5jXahv2n1UEvDlzBXlbdd7Ag7ERFAREQEREBcHMXNEHSYAut9I07hepdNTfKbII7i8+XKA0uJJsBbkPFYSqx+OIXlDma2udr911XvFuA4g2oef5zKwucWEZ3gBxvlAucoF7eiwrsGrjvDUnzY4rUsRaX8c6X565N4xpTtIPU2VT/wDQq3+wqPqz+C+nAK38nqPq3fgm4LZ/jdTf2jfpBfP450v9oqn/AOgVv5PUfVu/BfRw7W/k9R9WfwTcFss4ypTYB+6yjMUOpEclhubW8djqVSn8X678nqPqz+C72YJiJ/qqv6L03BdeO4CKt9NmsY4XmQtPynWAYPLe6kscFlD+i/BqqGF5qnyEvLcjHuc4xtaCLdrRtydhpoFOFFcQ1fbL6igIiICIiAiIgIiIC4vREHik3XSURaH1q7giIBXJqIg+uXdEiKDsC+oigIiICIiAiIg//9k="/>
          <p:cNvSpPr txBox="1">
            <a:spLocks noChangeAspect="1" noChangeArrowheads="1"/>
          </p:cNvSpPr>
          <p:nvPr/>
        </p:nvSpPr>
        <p:spPr bwMode="auto">
          <a:xfrm>
            <a:off x="4826772" y="1144979"/>
            <a:ext cx="4286966" cy="50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11" name="AutoShape 8" descr="data:image/jpeg;base64,/9j/4AAQSkZJRgABAQAAAQABAAD/2wCEAAkGBxMTEhQUExQVFhUUGBYYGBUYFxQVFxcXFBcWFhcWGBoYHCggGBwlGxQWITEhJSkrLi4uGB8zODMuNygtLisBCgoKDg0OGhAQGywkHCUsLCwtLCssLCwsLCwsLCwsLCwsLCwsLCwsNCwsLCwsKywsLCwsLC0sLCwsLCwsLCwsLP/AABEIAQEAqwMBIgACEQEDEQH/xAAcAAEAAgIDAQAAAAAAAAAAAAAABgcFCAIDBAH/xABJEAABAwIEAgcCCQYNBQAAAAABAAIDBBEFEiExBkEHEyJRYXGBkaEUMkJSkpOxwdFUYnKC0vAIFiMkM0NTY6KjssLhFRc0c4P/xAAYAQEBAQEBAAAAAAAAAAAAAAAAAQIDBP/EAB0RAQEAAgMBAQEAAAAAAAAAAAABAhEDITESMkH/2gAMAwEAAhEDEQA/ALxREQEREBERAREQEREBERAREQEREBERAREQEREBERAREQEREBERAREQEREBERAREQEREBERAREQEREBEWK4llc2AlpN+4akjXQKW6m1xm7oqMcjBytu47XFrXsTa/oshTSFzGuO5AOniq9o6FrLTvB6yzg1t9GB5vY20c7ldT7DmFsTA7cNF1jDK29uvJhjjOnpREXRxEREBERAREQEREBF5cQccmnMgLE4fjbtBINQBcc7kkf7Vm5SVuYWzcSBF1wShwuNiuxaYEREBERAWA4lmsWt5FpPnqL+63tWfWC4tgzRNIBJDuQJ0cLHb0WOT8104v1GMwekbLOLnssGbL3kEWUwULwGhnZK15Aa0b5tyO6wUzCnHvXcXl99fURF0chERAREQEREBERB5cSgL43AfGGo8xqAo91gkFyLOGh5atvoT3XUqcbC/codVVoLnaWBJJC5cnVd+LtJMFYRE0FxcRu48zv969y8ODRkRAn5Xa8r7D3L3Lpj45Ze0REVZEREBYDEq+KGUMkkaHPBcMzgDlvY2udgs+q06eME66iZOBd1M+50/q5LNf7ww+iDI4x0g0FMDedsjh/VxESO9SNB6ldHRbxi6ufVh4ykPEkbLk5Y3ANy3PcW3/XWu4Uy6K8X+D4hASbNkPVOvtaTQf4sqo2XREUBERAREQEREBEWM4kxhlJTSzv2Y0kD5zjo1vqbIPsWMwvnkp2vHWxBpcy4vZwvp3259y5VuHRyfGGveNCtYKjFpnTmozuEpcX52kghxN9D9ysbhLpOrJpI6d0DJpXkNY8EsIPN0g1BAFySLbJ1Z2stni549guSBEQREQEREBebE6Jk8UkLxdsjXMPk4WXpRBp5W0b4ZZIZPjxOcx3mwkX8ja/qvkDiDcGxGoPiNlPOnHCOpxASgdmpYH/rMsx/+w+qr9pQbccP4gKimhmBv1kbXHzI1991kFW/Qbi3W0T4Se1A/T9CTtD/ABB49FZCAi6aypbEx0jzZrQST4BVNxJxfXTOd1f8lDs1rHNzn9N3I+AUt0sm1votfKPiCrF8j5STuBI5xHK5up1wBxhUPlFPVXOf+jkcLEOHyHEaG/JSZNXCxZKIi0wKl+nHH80sdIw9mMZ5Lc3u+K0+Tdf1la/EGLMpaeSeTaNpIG2Z3yWjxJsFq3imIPnlfLIbvkcXOPie7w5IPMVdHQjwvkjdWyt7Ul2xA8mfKf8ArHQeA8VXnAHCjsQqQzURR2dK7ubf4o/OdsPUrZWCFrGtY0ANaAABsANAEHYiIgIiICIiAiIgq7p9wp0lHDO1pPUSHMRyZKLE+WZrFQwK3FqadsjHMe0OY4EOaRcEHQghao8X4QKStqKcXyxvOS5uchs5uvOwNr+CDv4P4qmw+cSxatNhJGdnsvqPA9x71tJh9YyaJksZuyRoc0+DhcLTwHVbC9B2OdfQmFx7dK7L/wDN/aYf9Tf1UGI6d+IXNEVHGbZwZJf0QbMb6kOPoFWkWMTSNDS+4GwDQN+egWY6U5TPjEkYOoyRjuAa2/3lSXA+F6drRdpJ77rhnnMa9HHx3KIZUOMTWZSQXMu+25zEnVeqPiaa0TgIh1Tm9pjMj3ZTs8g2JUsxrh9jzdotYW08FAcbwx1Pd17sO/qpjnL0uXHce2z2H1IlijkGz2td9IAr0KO9Hs+fDaRx3MLPcLfcsN0scWtpKYwsP8vUNcG23YzZzz3b2Hj5L0PMr/pi4wFTMKeF94Yb5iNny7HzDRoPElVs5yPXswTB5quZkMDC57yPJo5uceTRvdBd/QThnV0D5jfNUSOP6sfYb7w4+qslYzhrB20lLDTtNxE0Nzd53J9SSsmgIiICIiAiIgIiICoPp9w/JWwzAaTRWv3uiNj62e1X4oT0v4M2ow2Vxbd8H8qw8wRo70LSboNaAFY/QvxZTUUs7al4jbMIsryCQHML7hxHxRZw1KrlcWaknkNAgn/EkbXY69wIc10l2kEEEFgIII33Wamr62CQMbCXs77XBHffcFV9TVXVPikab5Mpvbw109SrGosfme5uhMbhcFtiHG21zsvNyTvb2cPeOnPHMcnhAyw5nOaCdCQAeRsorxZNI+mBlaWl7hYHQ6a7DvUqxfiAss5jHgmzbOadd7jX7VEOM8ZNRJHGQAWdpwHLTYrOM7jfJ1KsHhnpIoqGioqeQue8MAkyC4i10zd58BcqquJ+IJa2pfNMdSbNA2awE5Wjyv7SViMRtm0JOov52uQuEjl648FfSbLZvow4ebSUMV2Bs0rQ+R1u0S7UAnuAsLKh+AOG3V9ZHEP6NpD5T3RtIJHm7b1PctpWiwsNgg+oiICIiAiIgIiICIiAuE0Qc0tcAWuBBB2IIsQVzRBqXxngRo6yanN8rHXaTuY3asPjpp6FYuI3Fthoru6fcBa+KGrGj43dU785j9W38WuB+kVTz4g1l/T1WVkdTiLeX3KUcHYr1bCydrzBfSQD4jjc5fW3uUTa249VaWE4B1WEuM77fCJM8UVhe4yhrhzFwCT4FZyx3K6YZWZTTGY1i0DW3hLpJXaNzA2aTz13UPpIDmcXXzFxuTvfnf3qf4PwsPhMTnZixl5LNbmcS0dkAedlEcfqw+WWRrDHmLjkNrg7G9tAbgrHHOtunNlbdVGpjmzH86/3LqB5HkvSALWUs6MeGhV4hEHDNFF/KvBGhDD2WnzcR5gELu8yzOg7hl9PTvqJWlr6jLkadCIm6gkcsxJPkArNXwBfUBERAREQEREBERAREQEREEd6QMLbUUFQx2mVhkB/Oi7Y+yy1qrndgef3XW0XFUwZRVLnbCGT3sI+9ar15I08f+Fm+xqeV3YVT9ZJEz572t+k4BXzxFwu57GOYSeqaGFv5jbatHK2qpzgSjdJURlvyHAg+LTmH2LZKKcBt7EnuAO59yvzMpZSZXGyxDsLEUFpJXOu0WYG3Ljfc+Xn4qmOI5M1ROQLAvdYd1yStgeIq2KCnkldGA5oOUGxJcRp71r3jUL22e/d5JJ8Tc/eVn51JGrlvtgnHX0Vv/wf6gdZVR2FyyN1+fZLgR7wqeBu4lW3/B/iJqKp3IRMHqXE/ctua7kREBERAREQEREBERAREQEREEG6ZMU6nDZG3s6ZzYx43OZ3+FpWt885cTf3K0OnfGhLVxU7XXbTtJcP7yS32NaPpFVth0WaQOOwOnmoqzej3CzHE1xHaBzHxJO3sACskVbwAW6+hP2fgoxwpGW07NtRv5qQU8x0B0XWRGC4ufNUGNjhZo1sOeo0WK4y4ZDqJ+UXk+OO8lmth6XUyq6QCzi4EnYC32/esdilSQy3u9Cp8rb015jPPvV5fwfI2/B6p1+2ZmgjuYIwW+0uf7FVHE2EdRKSBZr+0G/NueXgpt0H4x1NY+mdtUDT9OLM4e1ub2LCL5REQEREBERAREQEREBdFXVxxNzSPaxve5waPaVwxXEGU8Mk0hsyJpc7yaL6eK1Z4p4lnrpnSzONiexHfsxt5NA+08yg2gw3HKaov1E8UttDke11vYVyxvFGU0Es8nxYmlx8bDQDxJsPVakwzuaQ5ji1w2cCWkeRGyz2M8f1lTSCknfmAeHZyLPeGg2Y4jRwvrffQXQYipqpKmoL5DeSd5c492Y3PoBoPILPUeGWc0AXDSNPC+vuWN4FoZpKgyNp5JmMFpCxpd1efYkDyOngrWwbAbSOcRoW3b48/wBwrJsZ/CaZsbWs+SQMp+5ZARhvpv4LyZQG5eQ2PMX/AHB9q6xOSRc2cCATuDfY+LSF1R752d50F7EW2+1eOpoRa9rudoPC/wC+qS1QabONrHcat12ueXgucdWC8knsRjfSxceQsoIHxBgXwqrcwfFZHY+9QWlM1BWMebh9PI11/nNvf2OZcepV6YdRhueQjtyEnxtoB6KMdKPCrn0pq2CxgHbHN0V9fo7+1Yyn9VbNNO2RjXtN2vAcD3hwuF2qpujzpDpoMODauXK6B/VtABc97CMzMrW6m2ov+b4rLO6Y8O5Ccjv6sD3F11kWGiinD/SFQ1bxHHIWyH4rJGlhd4NOxPhe6laAiIgIiICIiCK9KLXHCqvLv1Zv+iCL+5aukrcmaJrmlrgC1wIIOoIOhBC1g6ReD3YdUlgBMEl3Qu305xk/Ob7xYqCKZly0P4LgUKos3oKxqKnq5YpHZfhLWNaSdM8ZdZvmQ8geSy/GPSc2KulZE3rGRdi4sAXtvnN+YucvoqdZKR6c+aStvqOe/egsio6VL2IpyDzu8WPuXjb0mvvrTtI/TI0O40Cr/wDfdAfBa+qixG9JhNwafU6Wz3BHs3QdIbC1rCyRgabm1nAu5X11A7lXsbgD2gSO7ZfHOBJsDbkN0+qLy6PeNIamrbC8OzODsrpDqXNFwGgaDS+m6n/GeO0tLTSGqIyyNcwRfKlzNILGjxvvsFqzhtc+CWOZhs+J7Xt82kEA+BtY+BK9WP8AEM9ZMZp3l7ztya0cmtHILKvGDbb8TbuuV9Ll06rkEHohlIIIJBBBBGhBGxHitl+jPHJKygjll1e0ujc75xYbZvMi3rdawgrZHocw58OGR5wQZXvlAPJr7BvtDQfVBN0REBERAREQFj8cwWCridDURh7HcjuDyc07tI7wsguBeg1f6QuDpMOqMuroX3MUneObT+cP+VFLrbjiHB4ayB8EzbtcNDza7k5p5EFascUYLLRTyQSjtM2cPivafivHgR96ngu7BejvDTTQufT53OjY5zjJICS5oJOjrDde0dHmFfkv+ZL+0s3hH/i0/wD6ov8AQF6QVrQjTujnCjvS/wCZL+0vr+jjCTb+a2sLaSSi/ibO1PipKCuV00Ir/wBssJ/J3fWy/tL6OjHCfyd/1sv7SlN19BTQi8nRnhJN/gzh5Sygac9918HRlhQ2p3/Wy/ipWCuQKaghGMdGuGNp53tiexzI5HB3WyHKWsLgbE2O2y1+Y64v3raHjWTLh1YRe5hkaANSS8ZAB49pQbo96JxZs9e3uLKfw5GX9j29ylEW6POjqorJIpZWFlLmDnOdYGQNIORo3sds21rrY1jAAAAAALADYAbAIxoAAAAA0AGgAHILkgIiICIiAiIg4vK8kki9TwvBURlBy6zxUE6V+EBX0+eID4RC12T+8YdTGfHmPG/epbICsJxDiYpojLJnyggWY1z3EnYANSqyWHi1PADuI4xbyYF25l86y8cbtRdrTY7i7QbHxXXmWkdwcvpfzXTmX3Mg7C4gXXPMugOX3Mg9AcuYK8weu1rkHl4jxtlHT9fIwva1zAWi1+061xfS439FnKSqbIxsjDma8BzT3gi4Vd9Mkh+AxsG75mD6Ic77lnOjuhmgoYo5Trq4D5jXahv2n1UEvDlzBXlbdd7Ag7ERFAREQEREBcHMXNEHSYAut9I07hepdNTfKbII7i8+XKA0uJJsBbkPFYSqx+OIXlDma2udr911XvFuA4g2oef5zKwucWEZ3gBxvlAucoF7eiwrsGrjvDUnzY4rUsRaX8c6X565N4xpTtIPU2VT/wDQq3+wqPqz+C+nAK38nqPq3fgm4LZ/jdTf2jfpBfP450v9oqn/AOgVv5PUfVu/BfRw7W/k9R9WfwTcFss4ypTYB+6yjMUOpEclhubW8djqVSn8X678nqPqz+C72YJiJ/qqv6L03BdeO4CKt9NmsY4XmQtPynWAYPLe6kscFlD+i/BqqGF5qnyEvLcjHuc4xtaCLdrRtydhpoFOFFcQ1fbL6igIiICIiAiIgIiIC4vREHik3XSURaH1q7giIBXJqIg+uXdEiKDsC+oigIiICIiAiIg//9k="/>
          <p:cNvSpPr txBox="1">
            <a:spLocks noChangeAspect="1" noChangeArrowheads="1"/>
          </p:cNvSpPr>
          <p:nvPr/>
        </p:nvSpPr>
        <p:spPr bwMode="auto">
          <a:xfrm>
            <a:off x="4795838" y="981075"/>
            <a:ext cx="34480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i-FI" altLang="fi-FI" dirty="0"/>
          </a:p>
        </p:txBody>
      </p:sp>
      <p:sp>
        <p:nvSpPr>
          <p:cNvPr id="21512" name="AutoShape 10" descr="data:image/jpeg;base64,/9j/4AAQSkZJRgABAQAAAQABAAD/2wCEAAkGBxMTEhQUExQVFhUUGBYYGBUYFxQVFxcXFBcWFhcWGBoYHCggGBwlGxQWITEhJSkrLi4uGB8zODMuNygtLisBCgoKDg0OGhAQGywkHCUsLCwtLCssLCwsLCwsLCwsLCwsLCwsLCwsNCwsLCwsKywsLCwsLC0sLCwsLCwsLCwsLP/AABEIAQEAqwMBIgACEQEDEQH/xAAcAAEAAgIDAQAAAAAAAAAAAAAABgcFCAIDBAH/xABJEAABAwIEAgcCCQYNBQAAAAABAAIDBBEFEiExBkEHEyJRYXGBkaEUMkJSkpOxwdFUYnKC0vAIFiMkM0NTY6KjssLhFRc0c4P/xAAYAQEBAQEBAAAAAAAAAAAAAAAAAQIDBP/EAB0RAQEAAgMBAQEAAAAAAAAAAAABAhEDITESMkH/2gAMAwEAAhEDEQA/ALxREQEREBERAREQEREBERAREQEREBERAREQEREBERAREQEREBERAREQEREBERAREQEREBERAREQEREBEWK4llc2AlpN+4akjXQKW6m1xm7oqMcjBytu47XFrXsTa/oshTSFzGuO5AOniq9o6FrLTvB6yzg1t9GB5vY20c7ldT7DmFsTA7cNF1jDK29uvJhjjOnpREXRxEREBERAREQEREBF5cQccmnMgLE4fjbtBINQBcc7kkf7Vm5SVuYWzcSBF1wShwuNiuxaYEREBERAWA4lmsWt5FpPnqL+63tWfWC4tgzRNIBJDuQJ0cLHb0WOT8104v1GMwekbLOLnssGbL3kEWUwULwGhnZK15Aa0b5tyO6wUzCnHvXcXl99fURF0chERAREQEREBERB5cSgL43AfGGo8xqAo91gkFyLOGh5atvoT3XUqcbC/codVVoLnaWBJJC5cnVd+LtJMFYRE0FxcRu48zv969y8ODRkRAn5Xa8r7D3L3Lpj45Ze0REVZEREBYDEq+KGUMkkaHPBcMzgDlvY2udgs+q06eME66iZOBd1M+50/q5LNf7ww+iDI4x0g0FMDedsjh/VxESO9SNB6ldHRbxi6ufVh4ykPEkbLk5Y3ANy3PcW3/XWu4Uy6K8X+D4hASbNkPVOvtaTQf4sqo2XREUBERAREQEREBEWM4kxhlJTSzv2Y0kD5zjo1vqbIPsWMwvnkp2vHWxBpcy4vZwvp3259y5VuHRyfGGveNCtYKjFpnTmozuEpcX52kghxN9D9ysbhLpOrJpI6d0DJpXkNY8EsIPN0g1BAFySLbJ1Z2stni549guSBEQREQEREBebE6Jk8UkLxdsjXMPk4WXpRBp5W0b4ZZIZPjxOcx3mwkX8ja/qvkDiDcGxGoPiNlPOnHCOpxASgdmpYH/rMsx/+w+qr9pQbccP4gKimhmBv1kbXHzI1991kFW/Qbi3W0T4Se1A/T9CTtD/ABB49FZCAi6aypbEx0jzZrQST4BVNxJxfXTOd1f8lDs1rHNzn9N3I+AUt0sm1votfKPiCrF8j5STuBI5xHK5up1wBxhUPlFPVXOf+jkcLEOHyHEaG/JSZNXCxZKIi0wKl+nHH80sdIw9mMZ5Lc3u+K0+Tdf1la/EGLMpaeSeTaNpIG2Z3yWjxJsFq3imIPnlfLIbvkcXOPie7w5IPMVdHQjwvkjdWyt7Ul2xA8mfKf8ArHQeA8VXnAHCjsQqQzURR2dK7ubf4o/OdsPUrZWCFrGtY0ANaAABsANAEHYiIgIiICIiAiIgq7p9wp0lHDO1pPUSHMRyZKLE+WZrFQwK3FqadsjHMe0OY4EOaRcEHQghao8X4QKStqKcXyxvOS5uchs5uvOwNr+CDv4P4qmw+cSxatNhJGdnsvqPA9x71tJh9YyaJksZuyRoc0+DhcLTwHVbC9B2OdfQmFx7dK7L/wDN/aYf9Tf1UGI6d+IXNEVHGbZwZJf0QbMb6kOPoFWkWMTSNDS+4GwDQN+egWY6U5TPjEkYOoyRjuAa2/3lSXA+F6drRdpJ77rhnnMa9HHx3KIZUOMTWZSQXMu+25zEnVeqPiaa0TgIh1Tm9pjMj3ZTs8g2JUsxrh9jzdotYW08FAcbwx1Pd17sO/qpjnL0uXHce2z2H1IlijkGz2td9IAr0KO9Hs+fDaRx3MLPcLfcsN0scWtpKYwsP8vUNcG23YzZzz3b2Hj5L0PMr/pi4wFTMKeF94Yb5iNny7HzDRoPElVs5yPXswTB5quZkMDC57yPJo5uceTRvdBd/QThnV0D5jfNUSOP6sfYb7w4+qslYzhrB20lLDTtNxE0Nzd53J9SSsmgIiICIiAiIgIiICoPp9w/JWwzAaTRWv3uiNj62e1X4oT0v4M2ow2Vxbd8H8qw8wRo70LSboNaAFY/QvxZTUUs7al4jbMIsryCQHML7hxHxRZw1KrlcWaknkNAgn/EkbXY69wIc10l2kEEEFgIII33Wamr62CQMbCXs77XBHffcFV9TVXVPikab5Mpvbw109SrGosfme5uhMbhcFtiHG21zsvNyTvb2cPeOnPHMcnhAyw5nOaCdCQAeRsorxZNI+mBlaWl7hYHQ6a7DvUqxfiAss5jHgmzbOadd7jX7VEOM8ZNRJHGQAWdpwHLTYrOM7jfJ1KsHhnpIoqGioqeQue8MAkyC4i10zd58BcqquJ+IJa2pfNMdSbNA2awE5Wjyv7SViMRtm0JOov52uQuEjl648FfSbLZvow4ebSUMV2Bs0rQ+R1u0S7UAnuAsLKh+AOG3V9ZHEP6NpD5T3RtIJHm7b1PctpWiwsNgg+oiICIiAiIgIiICIiAuE0Qc0tcAWuBBB2IIsQVzRBqXxngRo6yanN8rHXaTuY3asPjpp6FYuI3Fthoru6fcBa+KGrGj43dU785j9W38WuB+kVTz4g1l/T1WVkdTiLeX3KUcHYr1bCydrzBfSQD4jjc5fW3uUTa249VaWE4B1WEuM77fCJM8UVhe4yhrhzFwCT4FZyx3K6YZWZTTGY1i0DW3hLpJXaNzA2aTz13UPpIDmcXXzFxuTvfnf3qf4PwsPhMTnZixl5LNbmcS0dkAedlEcfqw+WWRrDHmLjkNrg7G9tAbgrHHOtunNlbdVGpjmzH86/3LqB5HkvSALWUs6MeGhV4hEHDNFF/KvBGhDD2WnzcR5gELu8yzOg7hl9PTvqJWlr6jLkadCIm6gkcsxJPkArNXwBfUBERAREQEREBERAREQEREEd6QMLbUUFQx2mVhkB/Oi7Y+yy1qrndgef3XW0XFUwZRVLnbCGT3sI+9ar15I08f+Fm+xqeV3YVT9ZJEz572t+k4BXzxFwu57GOYSeqaGFv5jbatHK2qpzgSjdJURlvyHAg+LTmH2LZKKcBt7EnuAO59yvzMpZSZXGyxDsLEUFpJXOu0WYG3Ljfc+Xn4qmOI5M1ROQLAvdYd1yStgeIq2KCnkldGA5oOUGxJcRp71r3jUL22e/d5JJ8Tc/eVn51JGrlvtgnHX0Vv/wf6gdZVR2FyyN1+fZLgR7wqeBu4lW3/B/iJqKp3IRMHqXE/ctua7kREBERAREQEREBERAREQEREEG6ZMU6nDZG3s6ZzYx43OZ3+FpWt885cTf3K0OnfGhLVxU7XXbTtJcP7yS32NaPpFVth0WaQOOwOnmoqzej3CzHE1xHaBzHxJO3sACskVbwAW6+hP2fgoxwpGW07NtRv5qQU8x0B0XWRGC4ufNUGNjhZo1sOeo0WK4y4ZDqJ+UXk+OO8lmth6XUyq6QCzi4EnYC32/esdilSQy3u9Cp8rb015jPPvV5fwfI2/B6p1+2ZmgjuYIwW+0uf7FVHE2EdRKSBZr+0G/NueXgpt0H4x1NY+mdtUDT9OLM4e1ub2LCL5REQEREBERAREQEREBdFXVxxNzSPaxve5waPaVwxXEGU8Mk0hsyJpc7yaL6eK1Z4p4lnrpnSzONiexHfsxt5NA+08yg2gw3HKaov1E8UttDke11vYVyxvFGU0Es8nxYmlx8bDQDxJsPVakwzuaQ5ji1w2cCWkeRGyz2M8f1lTSCknfmAeHZyLPeGg2Y4jRwvrffQXQYipqpKmoL5DeSd5c492Y3PoBoPILPUeGWc0AXDSNPC+vuWN4FoZpKgyNp5JmMFpCxpd1efYkDyOngrWwbAbSOcRoW3b48/wBwrJsZ/CaZsbWs+SQMp+5ZARhvpv4LyZQG5eQ2PMX/AHB9q6xOSRc2cCATuDfY+LSF1R752d50F7EW2+1eOpoRa9rudoPC/wC+qS1QabONrHcat12ueXgucdWC8knsRjfSxceQsoIHxBgXwqrcwfFZHY+9QWlM1BWMebh9PI11/nNvf2OZcepV6YdRhueQjtyEnxtoB6KMdKPCrn0pq2CxgHbHN0V9fo7+1Yyn9VbNNO2RjXtN2vAcD3hwuF2qpujzpDpoMODauXK6B/VtABc97CMzMrW6m2ov+b4rLO6Y8O5Ccjv6sD3F11kWGiinD/SFQ1bxHHIWyH4rJGlhd4NOxPhe6laAiIgIiICIiCK9KLXHCqvLv1Zv+iCL+5aukrcmaJrmlrgC1wIIOoIOhBC1g6ReD3YdUlgBMEl3Qu305xk/Ob7xYqCKZly0P4LgUKos3oKxqKnq5YpHZfhLWNaSdM8ZdZvmQ8geSy/GPSc2KulZE3rGRdi4sAXtvnN+YucvoqdZKR6c+aStvqOe/egsio6VL2IpyDzu8WPuXjb0mvvrTtI/TI0O40Cr/wDfdAfBa+qixG9JhNwafU6Wz3BHs3QdIbC1rCyRgabm1nAu5X11A7lXsbgD2gSO7ZfHOBJsDbkN0+qLy6PeNIamrbC8OzODsrpDqXNFwGgaDS+m6n/GeO0tLTSGqIyyNcwRfKlzNILGjxvvsFqzhtc+CWOZhs+J7Xt82kEA+BtY+BK9WP8AEM9ZMZp3l7ztya0cmtHILKvGDbb8TbuuV9Ll06rkEHohlIIIJBBBBGhBGxHitl+jPHJKygjll1e0ujc75xYbZvMi3rdawgrZHocw58OGR5wQZXvlAPJr7BvtDQfVBN0REBERAREQFj8cwWCridDURh7HcjuDyc07tI7wsguBeg1f6QuDpMOqMuroX3MUneObT+cP+VFLrbjiHB4ayB8EzbtcNDza7k5p5EFascUYLLRTyQSjtM2cPivafivHgR96ngu7BejvDTTQufT53OjY5zjJICS5oJOjrDde0dHmFfkv+ZL+0s3hH/i0/wD6ov8AQF6QVrQjTujnCjvS/wCZL+0vr+jjCTb+a2sLaSSi/ibO1PipKCuV00Ir/wBssJ/J3fWy/tL6OjHCfyd/1sv7SlN19BTQi8nRnhJN/gzh5Sygac9918HRlhQ2p3/Wy/ipWCuQKaghGMdGuGNp53tiexzI5HB3WyHKWsLgbE2O2y1+Y64v3raHjWTLh1YRe5hkaANSS8ZAB49pQbo96JxZs9e3uLKfw5GX9j29ylEW6POjqorJIpZWFlLmDnOdYGQNIORo3sds21rrY1jAAAAAALADYAbAIxoAAAAA0AGgAHILkgIiICIiAiIg4vK8kki9TwvBURlBy6zxUE6V+EBX0+eID4RC12T+8YdTGfHmPG/epbICsJxDiYpojLJnyggWY1z3EnYANSqyWHi1PADuI4xbyYF25l86y8cbtRdrTY7i7QbHxXXmWkdwcvpfzXTmX3Mg7C4gXXPMugOX3Mg9AcuYK8weu1rkHl4jxtlHT9fIwva1zAWi1+061xfS439FnKSqbIxsjDma8BzT3gi4Vd9Mkh+AxsG75mD6Ic77lnOjuhmgoYo5Trq4D5jXahv2n1UEvDlzBXlbdd7Ag7ERFAREQEREBcHMXNEHSYAut9I07hepdNTfKbII7i8+XKA0uJJsBbkPFYSqx+OIXlDma2udr911XvFuA4g2oef5zKwucWEZ3gBxvlAucoF7eiwrsGrjvDUnzY4rUsRaX8c6X565N4xpTtIPU2VT/wDQq3+wqPqz+C+nAK38nqPq3fgm4LZ/jdTf2jfpBfP450v9oqn/AOgVv5PUfVu/BfRw7W/k9R9WfwTcFss4ypTYB+6yjMUOpEclhubW8djqVSn8X678nqPqz+C72YJiJ/qqv6L03BdeO4CKt9NmsY4XmQtPynWAYPLe6kscFlD+i/BqqGF5qnyEvLcjHuc4xtaCLdrRtydhpoFOFFcQ1fbL6igIiICIiAiIgIiIC4vREHik3XSURaH1q7giIBXJqIg+uXdEiKDsC+oigIiICIiAiIg/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</a:endParaRPr>
          </a:p>
        </p:txBody>
      </p:sp>
      <p:sp>
        <p:nvSpPr>
          <p:cNvPr id="21513" name="AutoShape 12" descr="data:image/jpeg;base64,/9j/4AAQSkZJRgABAQAAAQABAAD/2wCEAAkGBxMTEhQUExQVFhUUGBYYGBUYFxQVFxcXFBcWFhcWGBoYHCggGBwlGxQWITEhJSkrLi4uGB8zODMuNygtLisBCgoKDg0OGhAQGywkHCUsLCwtLCssLCwsLCwsLCwsLCwsLCwsLCwsNCwsLCwsKywsLCwsLC0sLCwsLCwsLCwsLP/AABEIAQEAqwMBIgACEQEDEQH/xAAcAAEAAgIDAQAAAAAAAAAAAAAABgcFCAIDBAH/xABJEAABAwIEAgcCCQYNBQAAAAABAAIDBBEFEiExBkEHEyJRYXGBkaEUMkJSkpOxwdFUYnKC0vAIFiMkM0NTY6KjssLhFRc0c4P/xAAYAQEBAQEBAAAAAAAAAAAAAAAAAQIDBP/EAB0RAQEAAgMBAQEAAAAAAAAAAAABAhEDITESMkH/2gAMAwEAAhEDEQA/ALxREQEREBERAREQEREBERAREQEREBERAREQEREBERAREQEREBERAREQEREBERAREQEREBERAREQEREBEWK4llc2AlpN+4akjXQKW6m1xm7oqMcjBytu47XFrXsTa/oshTSFzGuO5AOniq9o6FrLTvB6yzg1t9GB5vY20c7ldT7DmFsTA7cNF1jDK29uvJhjjOnpREXRxEREBERAREQEREBF5cQccmnMgLE4fjbtBINQBcc7kkf7Vm5SVuYWzcSBF1wShwuNiuxaYEREBERAWA4lmsWt5FpPnqL+63tWfWC4tgzRNIBJDuQJ0cLHb0WOT8104v1GMwekbLOLnssGbL3kEWUwULwGhnZK15Aa0b5tyO6wUzCnHvXcXl99fURF0chERAREQEREBERB5cSgL43AfGGo8xqAo91gkFyLOGh5atvoT3XUqcbC/codVVoLnaWBJJC5cnVd+LtJMFYRE0FxcRu48zv969y8ODRkRAn5Xa8r7D3L3Lpj45Ze0REVZEREBYDEq+KGUMkkaHPBcMzgDlvY2udgs+q06eME66iZOBd1M+50/q5LNf7ww+iDI4x0g0FMDedsjh/VxESO9SNB6ldHRbxi6ufVh4ykPEkbLk5Y3ANy3PcW3/XWu4Uy6K8X+D4hASbNkPVOvtaTQf4sqo2XREUBERAREQEREBEWM4kxhlJTSzv2Y0kD5zjo1vqbIPsWMwvnkp2vHWxBpcy4vZwvp3259y5VuHRyfGGveNCtYKjFpnTmozuEpcX52kghxN9D9ysbhLpOrJpI6d0DJpXkNY8EsIPN0g1BAFySLbJ1Z2stni549guSBEQREQEREBebE6Jk8UkLxdsjXMPk4WXpRBp5W0b4ZZIZPjxOcx3mwkX8ja/qvkDiDcGxGoPiNlPOnHCOpxASgdmpYH/rMsx/+w+qr9pQbccP4gKimhmBv1kbXHzI1991kFW/Qbi3W0T4Se1A/T9CTtD/ABB49FZCAi6aypbEx0jzZrQST4BVNxJxfXTOd1f8lDs1rHNzn9N3I+AUt0sm1votfKPiCrF8j5STuBI5xHK5up1wBxhUPlFPVXOf+jkcLEOHyHEaG/JSZNXCxZKIi0wKl+nHH80sdIw9mMZ5Lc3u+K0+Tdf1la/EGLMpaeSeTaNpIG2Z3yWjxJsFq3imIPnlfLIbvkcXOPie7w5IPMVdHQjwvkjdWyt7Ul2xA8mfKf8ArHQeA8VXnAHCjsQqQzURR2dK7ubf4o/OdsPUrZWCFrGtY0ANaAABsANAEHYiIgIiICIiAiIgq7p9wp0lHDO1pPUSHMRyZKLE+WZrFQwK3FqadsjHMe0OY4EOaRcEHQghao8X4QKStqKcXyxvOS5uchs5uvOwNr+CDv4P4qmw+cSxatNhJGdnsvqPA9x71tJh9YyaJksZuyRoc0+DhcLTwHVbC9B2OdfQmFx7dK7L/wDN/aYf9Tf1UGI6d+IXNEVHGbZwZJf0QbMb6kOPoFWkWMTSNDS+4GwDQN+egWY6U5TPjEkYOoyRjuAa2/3lSXA+F6drRdpJ77rhnnMa9HHx3KIZUOMTWZSQXMu+25zEnVeqPiaa0TgIh1Tm9pjMj3ZTs8g2JUsxrh9jzdotYW08FAcbwx1Pd17sO/qpjnL0uXHce2z2H1IlijkGz2td9IAr0KO9Hs+fDaRx3MLPcLfcsN0scWtpKYwsP8vUNcG23YzZzz3b2Hj5L0PMr/pi4wFTMKeF94Yb5iNny7HzDRoPElVs5yPXswTB5quZkMDC57yPJo5uceTRvdBd/QThnV0D5jfNUSOP6sfYb7w4+qslYzhrB20lLDTtNxE0Nzd53J9SSsmgIiICIiAiIgIiICoPp9w/JWwzAaTRWv3uiNj62e1X4oT0v4M2ow2Vxbd8H8qw8wRo70LSboNaAFY/QvxZTUUs7al4jbMIsryCQHML7hxHxRZw1KrlcWaknkNAgn/EkbXY69wIc10l2kEEEFgIII33Wamr62CQMbCXs77XBHffcFV9TVXVPikab5Mpvbw109SrGosfme5uhMbhcFtiHG21zsvNyTvb2cPeOnPHMcnhAyw5nOaCdCQAeRsorxZNI+mBlaWl7hYHQ6a7DvUqxfiAss5jHgmzbOadd7jX7VEOM8ZNRJHGQAWdpwHLTYrOM7jfJ1KsHhnpIoqGioqeQue8MAkyC4i10zd58BcqquJ+IJa2pfNMdSbNA2awE5Wjyv7SViMRtm0JOov52uQuEjl648FfSbLZvow4ebSUMV2Bs0rQ+R1u0S7UAnuAsLKh+AOG3V9ZHEP6NpD5T3RtIJHm7b1PctpWiwsNgg+oiICIiAiIgIiICIiAuE0Qc0tcAWuBBB2IIsQVzRBqXxngRo6yanN8rHXaTuY3asPjpp6FYuI3Fthoru6fcBa+KGrGj43dU785j9W38WuB+kVTz4g1l/T1WVkdTiLeX3KUcHYr1bCydrzBfSQD4jjc5fW3uUTa249VaWE4B1WEuM77fCJM8UVhe4yhrhzFwCT4FZyx3K6YZWZTTGY1i0DW3hLpJXaNzA2aTz13UPpIDmcXXzFxuTvfnf3qf4PwsPhMTnZixl5LNbmcS0dkAedlEcfqw+WWRrDHmLjkNrg7G9tAbgrHHOtunNlbdVGpjmzH86/3LqB5HkvSALWUs6MeGhV4hEHDNFF/KvBGhDD2WnzcR5gELu8yzOg7hl9PTvqJWlr6jLkadCIm6gkcsxJPkArNXwBfUBERAREQEREBERAREQEREEd6QMLbUUFQx2mVhkB/Oi7Y+yy1qrndgef3XW0XFUwZRVLnbCGT3sI+9ar15I08f+Fm+xqeV3YVT9ZJEz572t+k4BXzxFwu57GOYSeqaGFv5jbatHK2qpzgSjdJURlvyHAg+LTmH2LZKKcBt7EnuAO59yvzMpZSZXGyxDsLEUFpJXOu0WYG3Ljfc+Xn4qmOI5M1ROQLAvdYd1yStgeIq2KCnkldGA5oOUGxJcRp71r3jUL22e/d5JJ8Tc/eVn51JGrlvtgnHX0Vv/wf6gdZVR2FyyN1+fZLgR7wqeBu4lW3/B/iJqKp3IRMHqXE/ctua7kREBERAREQEREBERAREQEREEG6ZMU6nDZG3s6ZzYx43OZ3+FpWt885cTf3K0OnfGhLVxU7XXbTtJcP7yS32NaPpFVth0WaQOOwOnmoqzej3CzHE1xHaBzHxJO3sACskVbwAW6+hP2fgoxwpGW07NtRv5qQU8x0B0XWRGC4ufNUGNjhZo1sOeo0WK4y4ZDqJ+UXk+OO8lmth6XUyq6QCzi4EnYC32/esdilSQy3u9Cp8rb015jPPvV5fwfI2/B6p1+2ZmgjuYIwW+0uf7FVHE2EdRKSBZr+0G/NueXgpt0H4x1NY+mdtUDT9OLM4e1ub2LCL5REQEREBERAREQEREBdFXVxxNzSPaxve5waPaVwxXEGU8Mk0hsyJpc7yaL6eK1Z4p4lnrpnSzONiexHfsxt5NA+08yg2gw3HKaov1E8UttDke11vYVyxvFGU0Es8nxYmlx8bDQDxJsPVakwzuaQ5ji1w2cCWkeRGyz2M8f1lTSCknfmAeHZyLPeGg2Y4jRwvrffQXQYipqpKmoL5DeSd5c492Y3PoBoPILPUeGWc0AXDSNPC+vuWN4FoZpKgyNp5JmMFpCxpd1efYkDyOngrWwbAbSOcRoW3b48/wBwrJsZ/CaZsbWs+SQMp+5ZARhvpv4LyZQG5eQ2PMX/AHB9q6xOSRc2cCATuDfY+LSF1R752d50F7EW2+1eOpoRa9rudoPC/wC+qS1QabONrHcat12ueXgucdWC8knsRjfSxceQsoIHxBgXwqrcwfFZHY+9QWlM1BWMebh9PI11/nNvf2OZcepV6YdRhueQjtyEnxtoB6KMdKPCrn0pq2CxgHbHN0V9fo7+1Yyn9VbNNO2RjXtN2vAcD3hwuF2qpujzpDpoMODauXK6B/VtABc97CMzMrW6m2ov+b4rLO6Y8O5Ccjv6sD3F11kWGiinD/SFQ1bxHHIWyH4rJGlhd4NOxPhe6laAiIgIiICIiCK9KLXHCqvLv1Zv+iCL+5aukrcmaJrmlrgC1wIIOoIOhBC1g6ReD3YdUlgBMEl3Qu305xk/Ob7xYqCKZly0P4LgUKos3oKxqKnq5YpHZfhLWNaSdM8ZdZvmQ8geSy/GPSc2KulZE3rGRdi4sAXtvnN+YucvoqdZKR6c+aStvqOe/egsio6VL2IpyDzu8WPuXjb0mvvrTtI/TI0O40Cr/wDfdAfBa+qixG9JhNwafU6Wz3BHs3QdIbC1rCyRgabm1nAu5X11A7lXsbgD2gSO7ZfHOBJsDbkN0+qLy6PeNIamrbC8OzODsrpDqXNFwGgaDS+m6n/GeO0tLTSGqIyyNcwRfKlzNILGjxvvsFqzhtc+CWOZhs+J7Xt82kEA+BtY+BK9WP8AEM9ZMZp3l7ztya0cmtHILKvGDbb8TbuuV9Ll06rkEHohlIIIJBBBBGhBGxHitl+jPHJKygjll1e0ujc75xYbZvMi3rdawgrZHocw58OGR5wQZXvlAPJr7BvtDQfVBN0REBERAREQFj8cwWCridDURh7HcjuDyc07tI7wsguBeg1f6QuDpMOqMuroX3MUneObT+cP+VFLrbjiHB4ayB8EzbtcNDza7k5p5EFascUYLLRTyQSjtM2cPivafivHgR96ngu7BejvDTTQufT53OjY5zjJICS5oJOjrDde0dHmFfkv+ZL+0s3hH/i0/wD6ov8AQF6QVrQjTujnCjvS/wCZL+0vr+jjCTb+a2sLaSSi/ibO1PipKCuV00Ir/wBssJ/J3fWy/tL6OjHCfyd/1sv7SlN19BTQi8nRnhJN/gzh5Sygac9918HRlhQ2p3/Wy/ipWCuQKaghGMdGuGNp53tiexzI5HB3WyHKWsLgbE2O2y1+Y64v3raHjWTLh1YRe5hkaANSS8ZAB49pQbo96JxZs9e3uLKfw5GX9j29ylEW6POjqorJIpZWFlLmDnOdYGQNIORo3sds21rrY1jAAAAAALADYAbAIxoAAAAA0AGgAHILkgIiICIiAiIg4vK8kki9TwvBURlBy6zxUE6V+EBX0+eID4RC12T+8YdTGfHmPG/epbICsJxDiYpojLJnyggWY1z3EnYANSqyWHi1PADuI4xbyYF25l86y8cbtRdrTY7i7QbHxXXmWkdwcvpfzXTmX3Mg7C4gXXPMugOX3Mg9AcuYK8weu1rkHl4jxtlHT9fIwva1zAWi1+061xfS439FnKSqbIxsjDma8BzT3gi4Vd9Mkh+AxsG75mD6Ic77lnOjuhmgoYo5Trq4D5jXahv2n1UEvDlzBXlbdd7Ag7ERFAREQEREBcHMXNEHSYAut9I07hepdNTfKbII7i8+XKA0uJJsBbkPFYSqx+OIXlDma2udr911XvFuA4g2oef5zKwucWEZ3gBxvlAucoF7eiwrsGrjvDUnzY4rUsRaX8c6X565N4xpTtIPU2VT/wDQq3+wqPqz+C+nAK38nqPq3fgm4LZ/jdTf2jfpBfP450v9oqn/AOgVv5PUfVu/BfRw7W/k9R9WfwTcFss4ypTYB+6yjMUOpEclhubW8djqVSn8X678nqPqz+C72YJiJ/qqv6L03BdeO4CKt9NmsY4XmQtPynWAYPLe6kscFlD+i/BqqGF5qnyEvLcjHuc4xtaCLdrRtydhpoFOFFcQ1fbL6igIiICIiAiIgIiIC4vREHik3XSURaH1q7giIBXJqIg+uXdEiKDsC+oigIiICIiAiIg//9k="/>
          <p:cNvSpPr>
            <a:spLocks noChangeAspect="1" noChangeArrowheads="1"/>
          </p:cNvSpPr>
          <p:nvPr/>
        </p:nvSpPr>
        <p:spPr bwMode="auto">
          <a:xfrm>
            <a:off x="2540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</a:endParaRPr>
          </a:p>
        </p:txBody>
      </p:sp>
      <p:pic>
        <p:nvPicPr>
          <p:cNvPr id="215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981075"/>
            <a:ext cx="3541745" cy="37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1845" y="335744"/>
            <a:ext cx="8211671" cy="874058"/>
          </a:xfrm>
        </p:spPr>
        <p:txBody>
          <a:bodyPr/>
          <a:lstStyle/>
          <a:p>
            <a:r>
              <a:rPr lang="fi-FI"/>
              <a:t>Illan runko</a:t>
            </a:r>
          </a:p>
        </p:txBody>
      </p:sp>
      <p:pic>
        <p:nvPicPr>
          <p:cNvPr id="8" name="ClipArt-paikkamerkki 7" descr="Kuvahaun tulos haulle Linnunpoikaset kuva">
            <a:hlinkClick r:id="rId2"/>
          </p:cNvPr>
          <p:cNvPicPr>
            <a:picLocks noGrp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862" y="1574649"/>
            <a:ext cx="3487012" cy="21829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4288" y="1399317"/>
            <a:ext cx="4168495" cy="476343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i-FI" sz="1800" dirty="0">
                <a:cs typeface="Calibri"/>
              </a:rPr>
              <a:t>Mihin kotiväkeä tarvitaan? </a:t>
            </a:r>
            <a:r>
              <a:rPr lang="fi-FI" sz="1800" dirty="0">
                <a:ea typeface="+mn-lt"/>
                <a:cs typeface="+mn-lt"/>
                <a:hlinkClick r:id="rId4"/>
              </a:rPr>
              <a:t>https://www.youtube.com/watch?v=lEW9Yd-qSFU</a:t>
            </a:r>
            <a:endParaRPr lang="fi-FI" sz="1800" dirty="0"/>
          </a:p>
          <a:p>
            <a:pPr lvl="1"/>
            <a:r>
              <a:rPr lang="fi-FI" dirty="0"/>
              <a:t>9 + 9+ 9 viikkoa/ Kasvua ei voi kiirehtiä</a:t>
            </a:r>
          </a:p>
          <a:p>
            <a:pPr lvl="1"/>
            <a:r>
              <a:rPr lang="fi-FI" sz="1700" dirty="0"/>
              <a:t>Aiemmin oppivelvollisuus päättyi peruskouluun. </a:t>
            </a:r>
            <a:r>
              <a:rPr lang="fi-FI" sz="1700" b="1" dirty="0">
                <a:solidFill>
                  <a:srgbClr val="C00000"/>
                </a:solidFill>
              </a:rPr>
              <a:t>Jatkossa oppivelvollisuus päättyy, kun nuori täyttää 18 vuotta tai nuori suorittaa toisen asteen tutkinnon. </a:t>
            </a:r>
            <a:endParaRPr lang="fi-FI" sz="1700">
              <a:solidFill>
                <a:srgbClr val="000000"/>
              </a:solidFill>
            </a:endParaRPr>
          </a:p>
          <a:p>
            <a:r>
              <a:rPr lang="fi-FI" sz="1800" dirty="0"/>
              <a:t>Vaihtoehdot ysin jälkeen</a:t>
            </a:r>
            <a:endParaRPr lang="fi-FI" dirty="0"/>
          </a:p>
          <a:p>
            <a:r>
              <a:rPr lang="fi-FI" sz="1800" dirty="0"/>
              <a:t>Yhteishaku 2025  ja harkintaan perustuva valinta </a:t>
            </a:r>
          </a:p>
          <a:p>
            <a:r>
              <a:rPr lang="fi-FI" sz="1800" dirty="0"/>
              <a:t>Ammatillisen- ja lukiokoulutuksen pääsykriteerit </a:t>
            </a:r>
          </a:p>
          <a:p>
            <a:r>
              <a:rPr lang="fi-FI" sz="1800" dirty="0"/>
              <a:t>Mistä apua päätöksen tekoon</a:t>
            </a:r>
          </a:p>
          <a:p>
            <a:pPr lvl="1"/>
            <a:r>
              <a:rPr lang="fi-FI" sz="1400" dirty="0"/>
              <a:t> Wilma-viestit ja OPO-vihko</a:t>
            </a:r>
          </a:p>
          <a:p>
            <a:pPr lvl="1"/>
            <a:r>
              <a:rPr lang="fi-FI" sz="1400" dirty="0"/>
              <a:t>Henkilökohtainen ohjaus</a:t>
            </a:r>
          </a:p>
          <a:p>
            <a:pPr lvl="1"/>
            <a:r>
              <a:rPr lang="fi-FI" sz="1400" dirty="0"/>
              <a:t>Ammattipäivät, tutustumiskäynnit, koulutuskokeilut</a:t>
            </a:r>
          </a:p>
          <a:p>
            <a:pPr lvl="1"/>
            <a:r>
              <a:rPr lang="fi-FI" sz="1400" dirty="0"/>
              <a:t>JO-ilta, YH-vanhempainilta</a:t>
            </a:r>
          </a:p>
          <a:p>
            <a:pPr lvl="1"/>
            <a:r>
              <a:rPr lang="fi-FI" sz="1400" dirty="0"/>
              <a:t>Kotisivut ja esitteet</a:t>
            </a:r>
          </a:p>
          <a:p>
            <a:r>
              <a:rPr lang="fi-FI" sz="1800" dirty="0"/>
              <a:t>Tavoite, toiveet ja viime vuoden YH-tulokset</a:t>
            </a:r>
          </a:p>
          <a:p>
            <a:endParaRPr lang="fi-FI"/>
          </a:p>
        </p:txBody>
      </p:sp>
      <p:sp>
        <p:nvSpPr>
          <p:cNvPr id="5" name="ClipArt-paikkamerkki 2"/>
          <p:cNvSpPr txBox="1">
            <a:spLocks/>
          </p:cNvSpPr>
          <p:nvPr/>
        </p:nvSpPr>
        <p:spPr bwMode="auto">
          <a:xfrm>
            <a:off x="467544" y="1210734"/>
            <a:ext cx="4038600" cy="494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67" y="84668"/>
            <a:ext cx="8068733" cy="1024466"/>
          </a:xfrm>
        </p:spPr>
        <p:txBody>
          <a:bodyPr>
            <a:normAutofit/>
          </a:bodyPr>
          <a:lstStyle/>
          <a:p>
            <a:r>
              <a:rPr lang="fi-FI" dirty="0"/>
              <a:t>Ajatuksia syksylle…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4294967295"/>
          </p:nvPr>
        </p:nvSpPr>
        <p:spPr>
          <a:xfrm>
            <a:off x="2573867" y="729985"/>
            <a:ext cx="6570133" cy="5398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5" indent="-342900" eaLnBrk="0" fontAlgn="base" hangingPunct="0">
              <a:spcAft>
                <a:spcPct val="0"/>
              </a:spcAft>
              <a:buNone/>
            </a:pPr>
            <a:endParaRPr lang="fi-FI" sz="1400" i="1" dirty="0">
              <a:latin typeface="Century Gothic" pitchFamily="34" charset="0"/>
            </a:endParaRPr>
          </a:p>
          <a:p>
            <a:pPr marL="342900" lvl="5" indent="-342900" eaLnBrk="0" fontAlgn="base" hangingPunct="0">
              <a:spcAft>
                <a:spcPct val="0"/>
              </a:spcAft>
              <a:buNone/>
            </a:pPr>
            <a:r>
              <a:rPr lang="fi-FI" sz="2100" i="1" dirty="0">
                <a:latin typeface="Aptos" panose="020B0004020202020204" pitchFamily="34" charset="0"/>
              </a:rPr>
              <a:t>”Pian vapaus vie sinut pois.</a:t>
            </a:r>
          </a:p>
          <a:p>
            <a:pPr>
              <a:buNone/>
            </a:pPr>
            <a:r>
              <a:rPr lang="fi-FI" sz="2100" i="1" dirty="0">
                <a:latin typeface="Aptos"/>
              </a:rPr>
              <a:t>Oi kunpa </a:t>
            </a:r>
            <a:r>
              <a:rPr lang="fi-FI" sz="2100" i="1" err="1">
                <a:latin typeface="Aptos"/>
              </a:rPr>
              <a:t>suruu</a:t>
            </a:r>
            <a:r>
              <a:rPr lang="fi-FI" sz="2100" i="1" dirty="0">
                <a:latin typeface="Aptos"/>
              </a:rPr>
              <a:t> suurempaa</a:t>
            </a:r>
          </a:p>
          <a:p>
            <a:pPr>
              <a:buNone/>
            </a:pPr>
            <a:r>
              <a:rPr lang="fi-FI" sz="2100" i="1" dirty="0">
                <a:latin typeface="Aptos"/>
              </a:rPr>
              <a:t>ei </a:t>
            </a:r>
            <a:r>
              <a:rPr lang="fi-FI" sz="2100" i="1" err="1">
                <a:latin typeface="Aptos"/>
              </a:rPr>
              <a:t>elämässäs</a:t>
            </a:r>
            <a:r>
              <a:rPr lang="fi-FI" sz="2100" i="1" dirty="0">
                <a:latin typeface="Aptos"/>
              </a:rPr>
              <a:t> </a:t>
            </a:r>
            <a:r>
              <a:rPr lang="fi-FI" sz="2100" i="1" err="1">
                <a:latin typeface="Aptos"/>
              </a:rPr>
              <a:t>ois</a:t>
            </a:r>
            <a:r>
              <a:rPr lang="fi-FI" sz="2100" i="1" dirty="0">
                <a:latin typeface="Aptos"/>
              </a:rPr>
              <a:t>.</a:t>
            </a:r>
          </a:p>
          <a:p>
            <a:pPr>
              <a:buNone/>
            </a:pPr>
            <a:r>
              <a:rPr lang="fi-FI" sz="2100" i="1" dirty="0">
                <a:latin typeface="Aptos" panose="020B0004020202020204" pitchFamily="34" charset="0"/>
              </a:rPr>
              <a:t>Muista aina kun</a:t>
            </a:r>
          </a:p>
          <a:p>
            <a:pPr>
              <a:buNone/>
            </a:pPr>
            <a:r>
              <a:rPr lang="fi-FI" sz="2100" i="1" dirty="0">
                <a:latin typeface="Aptos" panose="020B0004020202020204" pitchFamily="34" charset="0"/>
              </a:rPr>
              <a:t>maailma ahdistaa</a:t>
            </a:r>
          </a:p>
          <a:p>
            <a:pPr>
              <a:buNone/>
            </a:pPr>
            <a:r>
              <a:rPr lang="fi-FI" sz="2100" i="1" dirty="0">
                <a:latin typeface="Aptos" panose="020B0004020202020204" pitchFamily="34" charset="0"/>
              </a:rPr>
              <a:t>ja kyynel yllättää,</a:t>
            </a:r>
          </a:p>
          <a:p>
            <a:pPr>
              <a:buNone/>
            </a:pPr>
            <a:r>
              <a:rPr lang="fi-FI" sz="2100" i="1" dirty="0">
                <a:latin typeface="Aptos"/>
              </a:rPr>
              <a:t>täällä </a:t>
            </a:r>
            <a:r>
              <a:rPr lang="fi-FI" sz="2100" i="1" err="1">
                <a:latin typeface="Aptos"/>
              </a:rPr>
              <a:t>sua</a:t>
            </a:r>
            <a:r>
              <a:rPr lang="fi-FI" sz="2100" i="1" dirty="0">
                <a:latin typeface="Aptos"/>
              </a:rPr>
              <a:t> odottaa</a:t>
            </a:r>
          </a:p>
          <a:p>
            <a:pPr>
              <a:buNone/>
            </a:pPr>
            <a:r>
              <a:rPr lang="fi-FI" sz="2100" i="1" dirty="0">
                <a:latin typeface="Aptos" panose="020B0004020202020204" pitchFamily="34" charset="0"/>
              </a:rPr>
              <a:t>aina lämmin olkapää.”</a:t>
            </a:r>
          </a:p>
          <a:p>
            <a:pPr>
              <a:buNone/>
            </a:pPr>
            <a:r>
              <a:rPr lang="fi-FI" sz="2100" i="1" dirty="0">
                <a:latin typeface="Aptos"/>
              </a:rPr>
              <a:t>	- Maarit ja Sami: Aina lämmin olkapää -</a:t>
            </a:r>
          </a:p>
          <a:p>
            <a:pPr>
              <a:buNone/>
            </a:pPr>
            <a:r>
              <a:rPr lang="fi-FI" sz="1600" dirty="0">
                <a:ea typeface="+mn-lt"/>
                <a:cs typeface="+mn-lt"/>
                <a:hlinkClick r:id="rId2"/>
              </a:rPr>
              <a:t>https://www.youtube.com/watch?v=a5SdV-In-ck</a:t>
            </a:r>
            <a:endParaRPr lang="fi-FI" sz="1600"/>
          </a:p>
          <a:p>
            <a:pPr>
              <a:buNone/>
            </a:pPr>
            <a:endParaRPr lang="fi-FI" sz="1600" dirty="0">
              <a:latin typeface="Century Gothic"/>
              <a:cs typeface="Calibri"/>
            </a:endParaRPr>
          </a:p>
          <a:p>
            <a:pPr>
              <a:buNone/>
            </a:pPr>
            <a:endParaRPr lang="fi-FI" sz="2200" i="1" dirty="0">
              <a:latin typeface="Century Gothic"/>
              <a:cs typeface="Calibri"/>
            </a:endParaRPr>
          </a:p>
          <a:p>
            <a:pPr>
              <a:buNone/>
            </a:pPr>
            <a:endParaRPr lang="fi-FI" sz="2200" i="1" dirty="0">
              <a:latin typeface="Aptos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27000"/>
            <a:ext cx="7942263" cy="685801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/>
              <a:t>Lisätietoa</a:t>
            </a:r>
            <a:endParaRPr lang="en-GB" altLang="fi-FI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2267"/>
            <a:ext cx="8229600" cy="4923896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600" dirty="0">
                <a:hlinkClick r:id="rId2"/>
              </a:rPr>
              <a:t>https://opintopolku.fi/wp/fi/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600" dirty="0">
                <a:hlinkClick r:id="rId2"/>
              </a:rPr>
              <a:t>http://ammattipolku.fi/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600" b="1" dirty="0"/>
              <a:t>Ammatillisia oppilaitoksia: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https://www.tredu.fi/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https://vaao.fi/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https://www.sasky.fi/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fi-FI" sz="1600" dirty="0"/>
              <a:t>Tampereen palvelualan ammattiopisto =TPA)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fi-FI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600" dirty="0">
                <a:hlinkClick r:id="rId6"/>
              </a:rPr>
              <a:t>https://varala.fi/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600" dirty="0">
                <a:hlinkClick r:id="rId6"/>
              </a:rPr>
              <a:t>https://www.tampereenkonservatorio.fi/muusikko/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600" b="1" dirty="0"/>
              <a:t>Ammatillisia erityisoppilaitoksia</a:t>
            </a:r>
            <a:r>
              <a:rPr lang="fi-FI" sz="1600" dirty="0"/>
              <a:t>:</a:t>
            </a:r>
            <a:endParaRPr lang="fi-FI" sz="1600" dirty="0">
              <a:hlinkClick r:id="rId6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600" u="sng" dirty="0">
                <a:hlinkClick r:id="rId7"/>
              </a:rPr>
              <a:t>Ammattiopisto Luovi</a:t>
            </a:r>
            <a:r>
              <a:rPr lang="fi-FI" sz="1600" u="sng" dirty="0"/>
              <a:t>: </a:t>
            </a:r>
            <a:r>
              <a:rPr lang="fi-FI" sz="1600" dirty="0">
                <a:hlinkClick r:id="rId8"/>
              </a:rPr>
              <a:t>https://luovi.fi/</a:t>
            </a:r>
            <a:endParaRPr lang="fi-FI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600" dirty="0" err="1">
                <a:hlinkClick r:id="rId9"/>
              </a:rPr>
              <a:t>Kiipulan</a:t>
            </a:r>
            <a:r>
              <a:rPr lang="fi-FI" sz="1600" dirty="0">
                <a:hlinkClick r:id="rId9"/>
              </a:rPr>
              <a:t> ammattiopisto</a:t>
            </a:r>
            <a:r>
              <a:rPr lang="fi-FI" sz="1600" dirty="0"/>
              <a:t>: </a:t>
            </a:r>
            <a:r>
              <a:rPr lang="fi-FI" sz="1600" dirty="0">
                <a:hlinkClick r:id="rId10"/>
              </a:rPr>
              <a:t>http://www.kiipula.fi/ammattiopisto</a:t>
            </a:r>
            <a:endParaRPr lang="fi-FI" sz="1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600" dirty="0">
                <a:hlinkClick r:id="rId6"/>
              </a:rPr>
              <a:t>Aitoon koulutuskeskus</a:t>
            </a:r>
            <a:r>
              <a:rPr lang="fi-FI" sz="1600" dirty="0"/>
              <a:t>:  </a:t>
            </a:r>
            <a:r>
              <a:rPr lang="fi-FI" sz="1600" dirty="0">
                <a:hlinkClick r:id="rId11"/>
              </a:rPr>
              <a:t>https://aikk.fi/web/</a:t>
            </a:r>
            <a:endParaRPr lang="fi-FI" sz="1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600" b="1" dirty="0"/>
              <a:t>Lukioita: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hlinkClick r:id="rId12"/>
              </a:rPr>
              <a:t>http://www.kangasala.fi</a:t>
            </a:r>
            <a:endParaRPr lang="fi-FI" sz="1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hlinkClick r:id="rId13"/>
              </a:rPr>
              <a:t>http://www.tampere.fi/koulutus/koulut/lukiot</a:t>
            </a:r>
            <a:endParaRPr lang="fi-FI" sz="1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20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41" y="3534213"/>
            <a:ext cx="2285933" cy="29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666" y="-313267"/>
            <a:ext cx="7998883" cy="117686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dirty="0">
                <a:cs typeface="Times New Roman" panose="02020603050405020304" pitchFamily="18" charset="0"/>
              </a:rPr>
            </a:br>
            <a:r>
              <a:rPr lang="fi-FI" altLang="fi-FI" sz="4000" dirty="0">
                <a:cs typeface="Times New Roman" panose="02020603050405020304" pitchFamily="18" charset="0"/>
              </a:rPr>
              <a:t>Yhteishaun tulokset kesällä 2024</a:t>
            </a:r>
            <a:br>
              <a:rPr lang="fi-FI" alt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fi-F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82133" y="1329267"/>
            <a:ext cx="7552267" cy="516466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700" dirty="0">
                <a:cs typeface="Times New Roman" panose="02020603050405020304" pitchFamily="18" charset="0"/>
              </a:rPr>
              <a:t>Pikkolan koulussa oli keväällä 2024 </a:t>
            </a:r>
            <a:r>
              <a:rPr lang="fi-FI" altLang="fi-FI" sz="1700" u="sng" dirty="0">
                <a:cs typeface="Times New Roman" panose="02020603050405020304" pitchFamily="18" charset="0"/>
              </a:rPr>
              <a:t>239</a:t>
            </a:r>
            <a:r>
              <a:rPr lang="fi-FI" altLang="fi-FI" sz="1700" dirty="0">
                <a:cs typeface="Times New Roman" panose="02020603050405020304" pitchFamily="18" charset="0"/>
              </a:rPr>
              <a:t> yhdeksäsluokkalaista. He sijoittuivat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700" dirty="0">
                <a:cs typeface="Times New Roman" panose="02020603050405020304" pitchFamily="18" charset="0"/>
              </a:rPr>
              <a:t> jatko-opintoihin seuraavasti: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700" dirty="0">
                <a:latin typeface="Wingdings" panose="05000000000000000000" pitchFamily="2" charset="2"/>
                <a:cs typeface="Times New Roman" panose="02020603050405020304" pitchFamily="18" charset="0"/>
              </a:rPr>
              <a:t>Ø</a:t>
            </a:r>
            <a:r>
              <a:rPr lang="fi-FI" altLang="fi-FI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fi-FI" altLang="fi-FI" sz="1700" dirty="0">
                <a:cs typeface="Times New Roman" panose="02020603050405020304" pitchFamily="18" charset="0"/>
              </a:rPr>
              <a:t>122 oppilasta lukioihin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altLang="fi-FI" sz="1700" dirty="0">
                <a:cs typeface="Times New Roman" panose="02020603050405020304" pitchFamily="18" charset="0"/>
              </a:rPr>
              <a:t>95 oppilasta ammatillisiin oppilaitoksiin (kaksois-,/kolmois- ja/yhdistelmätutkintoja)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altLang="fi-FI" sz="1700" dirty="0">
                <a:cs typeface="Times New Roman" panose="02020603050405020304" pitchFamily="18" charset="0"/>
              </a:rPr>
              <a:t>14 oppilasta TUVA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altLang="fi-FI" sz="1700" dirty="0">
                <a:cs typeface="Times New Roman" panose="02020603050405020304" pitchFamily="18" charset="0"/>
              </a:rPr>
              <a:t>22 oppilasta muut (opistot, peruskoulu kesken)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700" dirty="0">
                <a:latin typeface="Wingdings" panose="05000000000000000000" pitchFamily="2" charset="2"/>
                <a:cs typeface="Times New Roman" panose="02020603050405020304" pitchFamily="18" charset="0"/>
              </a:rPr>
              <a:t>Ø</a:t>
            </a:r>
            <a:r>
              <a:rPr lang="fi-FI" altLang="fi-FI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3</a:t>
            </a:r>
            <a:r>
              <a:rPr lang="fi-FI" altLang="fi-FI" sz="1700" dirty="0">
                <a:cs typeface="Times New Roman" panose="02020603050405020304" pitchFamily="18" charset="0"/>
              </a:rPr>
              <a:t> oppilasta jäi ilman koulutuspaikkaa (tilanne kesäkuu 2024)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17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700" dirty="0">
                <a:cs typeface="Times New Roman" panose="02020603050405020304" pitchFamily="18" charset="0"/>
              </a:rPr>
              <a:t>Opiskelupaikkaa vaille jääneet ohjataan hakemaan mm.: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700" dirty="0">
                <a:latin typeface="Wingdings" panose="05000000000000000000" pitchFamily="2" charset="2"/>
                <a:cs typeface="Times New Roman" panose="02020603050405020304" pitchFamily="18" charset="0"/>
              </a:rPr>
              <a:t>Ø</a:t>
            </a:r>
            <a:r>
              <a:rPr lang="fi-FI" altLang="fi-FI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  <a:r>
              <a:rPr lang="fi-FI" altLang="fi-FI" sz="1700" dirty="0">
                <a:cs typeface="Times New Roman" panose="02020603050405020304" pitchFamily="18" charset="0"/>
              </a:rPr>
              <a:t>Ammatillisten oppilaitosten (esim. TREDU, Valkeakoski, TPA) vapaat koulutuspaikat lisähaussa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altLang="fi-FI" sz="1700" dirty="0">
                <a:cs typeface="Times New Roman" panose="02020603050405020304" pitchFamily="18" charset="0"/>
              </a:rPr>
              <a:t>TUVA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700" dirty="0">
                <a:latin typeface="Wingdings" panose="05000000000000000000" pitchFamily="2" charset="2"/>
                <a:cs typeface="Times New Roman" panose="02020603050405020304" pitchFamily="18" charset="0"/>
              </a:rPr>
              <a:t>Ø</a:t>
            </a:r>
            <a:r>
              <a:rPr lang="fi-FI" altLang="fi-FI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 </a:t>
            </a:r>
            <a:r>
              <a:rPr lang="fi-FI" altLang="fi-FI" sz="1700" dirty="0">
                <a:cs typeface="Times New Roman" panose="02020603050405020304" pitchFamily="18" charset="0"/>
              </a:rPr>
              <a:t>Lähikuntien lukiot</a:t>
            </a:r>
          </a:p>
          <a:p>
            <a:pPr marL="0" indent="0">
              <a:buNone/>
            </a:pPr>
            <a:r>
              <a:rPr lang="fi-FI" altLang="fi-FI" sz="1700" dirty="0">
                <a:cs typeface="Times New Roman" panose="02020603050405020304" pitchFamily="18" charset="0"/>
              </a:rPr>
              <a:t>P.S.  </a:t>
            </a:r>
            <a:r>
              <a:rPr lang="fi-FI" sz="1700" dirty="0"/>
              <a:t>Aiemmin oppivelvollisuus päättyi peruskouluun. </a:t>
            </a:r>
            <a:r>
              <a:rPr lang="fi-FI" sz="1700" b="1" dirty="0">
                <a:solidFill>
                  <a:srgbClr val="C00000"/>
                </a:solidFill>
              </a:rPr>
              <a:t>Jatkossa oppivelvollisuus päättyy, kun nuori täyttää 18 vuotta tai nuori suorittaa toisen asteen tutkinnon. 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i-FI" altLang="fi-FI" sz="17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fi-FI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457200" y="-38735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fi-FI" altLang="fi-FI"/>
            </a:br>
            <a:r>
              <a:rPr lang="fi-FI" altLang="fi-FI" sz="4000"/>
              <a:t>Lukioiden keskiarvorajoja </a:t>
            </a:r>
            <a:endParaRPr lang="fi-FI" altLang="fi-FI" sz="4000" b="1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7466" y="1058332"/>
            <a:ext cx="7789333" cy="5596467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fi-FI" sz="4800" b="1" dirty="0"/>
              <a:t>	 		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</a:rPr>
              <a:t>2021 </a:t>
            </a:r>
            <a:r>
              <a:rPr lang="fi-FI" sz="4400" b="1" dirty="0"/>
              <a:t>2022</a:t>
            </a:r>
            <a:r>
              <a:rPr lang="fi-FI" sz="4400" b="1" dirty="0">
                <a:solidFill>
                  <a:srgbClr val="FF0000"/>
                </a:solidFill>
              </a:rPr>
              <a:t> </a:t>
            </a:r>
            <a:r>
              <a:rPr lang="fi-FI" sz="4400" b="1" dirty="0">
                <a:solidFill>
                  <a:schemeClr val="accent1"/>
                </a:solidFill>
              </a:rPr>
              <a:t>2023</a:t>
            </a:r>
            <a:r>
              <a:rPr lang="fi-FI" sz="4400" b="1" dirty="0">
                <a:solidFill>
                  <a:srgbClr val="FF0000"/>
                </a:solidFill>
              </a:rPr>
              <a:t> 2024      	 </a:t>
            </a:r>
            <a:r>
              <a:rPr lang="fi-FI" sz="4400" b="1" dirty="0"/>
              <a:t>Suluissa pisterajat lukiolinjoille</a:t>
            </a:r>
            <a:r>
              <a:rPr lang="fi-FI" sz="4400" dirty="0"/>
              <a:t> </a:t>
            </a:r>
          </a:p>
          <a:p>
            <a:pPr marL="0" indent="0">
              <a:buNone/>
              <a:defRPr/>
            </a:pPr>
            <a:r>
              <a:rPr lang="fi-FI" sz="4400" b="1" dirty="0">
                <a:latin typeface="+mj-lt"/>
              </a:rPr>
              <a:t>Hatanpään lukio</a:t>
            </a:r>
            <a:r>
              <a:rPr lang="fi-FI" sz="4400" dirty="0">
                <a:latin typeface="+mj-lt"/>
              </a:rPr>
              <a:t> 		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8,00  </a:t>
            </a:r>
            <a:r>
              <a:rPr lang="fi-FI" sz="4400" b="1" dirty="0">
                <a:latin typeface="+mj-lt"/>
              </a:rPr>
              <a:t>7,69 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8,00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8,00 </a:t>
            </a:r>
            <a:r>
              <a:rPr lang="fi-FI" sz="4400" dirty="0">
                <a:latin typeface="+mj-lt"/>
              </a:rPr>
              <a:t>(musiikki- ja musiikkiteatteri </a:t>
            </a:r>
            <a:r>
              <a:rPr lang="fi-FI" sz="4400" b="1" dirty="0">
                <a:latin typeface="+mj-lt"/>
              </a:rPr>
              <a:t>8,83p.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9,92p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.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9,67p</a:t>
            </a:r>
            <a:r>
              <a:rPr lang="fi-FI" sz="4400" dirty="0">
                <a:latin typeface="+mj-lt"/>
              </a:rPr>
              <a:t>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Kalevan lukio</a:t>
            </a:r>
            <a:r>
              <a:rPr lang="fi-FI" sz="4400" dirty="0">
                <a:latin typeface="+mj-lt"/>
              </a:rPr>
              <a:t> 			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8,75  </a:t>
            </a:r>
            <a:r>
              <a:rPr lang="fi-FI" sz="4400" b="1" dirty="0">
                <a:latin typeface="+mj-lt"/>
              </a:rPr>
              <a:t>8,50 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8,83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8,83</a:t>
            </a:r>
            <a:r>
              <a:rPr lang="fi-FI" sz="4400" dirty="0">
                <a:latin typeface="+mj-lt"/>
              </a:rPr>
              <a:t>   (musiikki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8,47p. </a:t>
            </a:r>
            <a:r>
              <a:rPr lang="fi-FI" sz="4400" b="1" dirty="0">
                <a:latin typeface="+mj-lt"/>
              </a:rPr>
              <a:t>9,15p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.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9,53p.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9,37p.</a:t>
            </a:r>
            <a:r>
              <a:rPr lang="fi-FI" sz="4400" dirty="0"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Sammon keskuslukio</a:t>
            </a:r>
            <a:r>
              <a:rPr lang="fi-FI" sz="4400" dirty="0">
                <a:latin typeface="+mj-lt"/>
              </a:rPr>
              <a:t>		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8,62   </a:t>
            </a:r>
            <a:r>
              <a:rPr lang="fi-FI" sz="4400" b="1" dirty="0">
                <a:latin typeface="+mj-lt"/>
              </a:rPr>
              <a:t>8,46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  8,62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8,67</a:t>
            </a:r>
            <a:r>
              <a:rPr lang="fi-FI" sz="4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i-FI" sz="4400" dirty="0">
                <a:latin typeface="+mj-lt"/>
              </a:rPr>
              <a:t> (urheilu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14,35p. </a:t>
            </a:r>
            <a:r>
              <a:rPr lang="fi-FI" sz="4400" b="1" dirty="0">
                <a:latin typeface="+mj-lt"/>
              </a:rPr>
              <a:t>14.33p.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15,49p.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14,95p.</a:t>
            </a:r>
            <a:r>
              <a:rPr lang="fi-FI" sz="4400" dirty="0"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dirty="0">
                <a:latin typeface="+mj-lt"/>
              </a:rPr>
              <a:t>			 (viestintä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12,19p. </a:t>
            </a:r>
            <a:r>
              <a:rPr lang="fi-FI" sz="4400" b="1" dirty="0">
                <a:latin typeface="+mj-lt"/>
              </a:rPr>
              <a:t>12,19p.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11,06p.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13,13p.</a:t>
            </a:r>
            <a:r>
              <a:rPr lang="fi-FI" sz="4400" dirty="0">
                <a:latin typeface="+mj-lt"/>
              </a:rPr>
              <a:t>)(skeitti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15,36p. </a:t>
            </a:r>
            <a:r>
              <a:rPr lang="fi-FI" sz="4400" b="1" dirty="0">
                <a:latin typeface="+mj-lt"/>
              </a:rPr>
              <a:t>12,31p.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14,33p.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17,07p.</a:t>
            </a:r>
            <a:r>
              <a:rPr lang="fi-FI" sz="4400" dirty="0">
                <a:latin typeface="+mj-lt"/>
              </a:rPr>
              <a:t>)</a:t>
            </a:r>
            <a:r>
              <a:rPr lang="fi-FI" sz="4400" b="1" dirty="0">
                <a:latin typeface="+mj-lt"/>
              </a:rPr>
              <a:t> </a:t>
            </a:r>
            <a:endParaRPr lang="fi-FI" sz="4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Tammerkosken lukio</a:t>
            </a:r>
            <a:r>
              <a:rPr lang="fi-FI" sz="4400" dirty="0">
                <a:latin typeface="+mj-lt"/>
              </a:rPr>
              <a:t>		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8,33  </a:t>
            </a:r>
            <a:r>
              <a:rPr lang="fi-FI" sz="4400" b="1" dirty="0">
                <a:latin typeface="+mj-lt"/>
              </a:rPr>
              <a:t>8,08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  8,31 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8,09</a:t>
            </a:r>
            <a:r>
              <a:rPr lang="fi-FI" sz="4400" dirty="0">
                <a:latin typeface="+mj-lt"/>
              </a:rPr>
              <a:t> (kuvataide- ja </a:t>
            </a:r>
            <a:r>
              <a:rPr lang="fi-FI" sz="4400" dirty="0" err="1">
                <a:latin typeface="+mj-lt"/>
              </a:rPr>
              <a:t>designl</a:t>
            </a:r>
            <a:r>
              <a:rPr lang="fi-FI" sz="4400" dirty="0">
                <a:latin typeface="+mj-lt"/>
              </a:rPr>
              <a:t>.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15,38p. </a:t>
            </a:r>
            <a:r>
              <a:rPr lang="fi-FI" sz="4400" b="1" dirty="0">
                <a:latin typeface="+mj-lt"/>
              </a:rPr>
              <a:t>15,16p.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15,91p.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14,83p.</a:t>
            </a:r>
            <a:r>
              <a:rPr lang="fi-FI" sz="4400" dirty="0"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Tampereen klassillinen lukio	</a:t>
            </a:r>
            <a:r>
              <a:rPr lang="fi-FI" sz="4400" dirty="0"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8,75  </a:t>
            </a:r>
            <a:r>
              <a:rPr lang="fi-FI" sz="4400" b="1" dirty="0">
                <a:latin typeface="+mj-lt"/>
              </a:rPr>
              <a:t>8,33 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8,67</a:t>
            </a:r>
            <a:r>
              <a:rPr lang="fi-FI" sz="4400" b="1" dirty="0">
                <a:latin typeface="+mj-lt"/>
              </a:rPr>
              <a:t>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8,17</a:t>
            </a:r>
            <a:r>
              <a:rPr lang="fi-FI" sz="4400" b="1" dirty="0">
                <a:latin typeface="+mj-lt"/>
              </a:rPr>
              <a:t> </a:t>
            </a:r>
            <a:r>
              <a:rPr lang="fi-FI" sz="4400" dirty="0">
                <a:latin typeface="+mj-lt"/>
              </a:rPr>
              <a:t>(luonnontiede painotettu keskiarvo 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9,38, </a:t>
            </a:r>
            <a:r>
              <a:rPr lang="fi-FI" sz="4400" b="1" dirty="0">
                <a:latin typeface="+mj-lt"/>
              </a:rPr>
              <a:t>9,38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9,38</a:t>
            </a:r>
            <a:r>
              <a:rPr lang="fi-FI" sz="4400" b="1" dirty="0">
                <a:latin typeface="+mj-lt"/>
              </a:rPr>
              <a:t>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9,38</a:t>
            </a:r>
            <a:r>
              <a:rPr lang="fi-FI" sz="4400" dirty="0"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Tampereen lyseon lukio</a:t>
            </a:r>
            <a:r>
              <a:rPr lang="fi-FI" sz="4400" dirty="0">
                <a:latin typeface="+mj-lt"/>
              </a:rPr>
              <a:t>		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9,23  </a:t>
            </a:r>
            <a:r>
              <a:rPr lang="fi-FI" sz="4400" b="1" dirty="0">
                <a:latin typeface="+mj-lt"/>
              </a:rPr>
              <a:t>6,67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  8,67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8,33</a:t>
            </a:r>
            <a:r>
              <a:rPr lang="fi-FI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4400" dirty="0">
                <a:latin typeface="+mj-lt"/>
              </a:rPr>
              <a:t>(IB </a:t>
            </a:r>
            <a:r>
              <a:rPr lang="fi-FI" sz="4400" b="1" dirty="0">
                <a:solidFill>
                  <a:schemeClr val="accent3"/>
                </a:solidFill>
                <a:latin typeface="+mj-lt"/>
              </a:rPr>
              <a:t>8,83</a:t>
            </a:r>
            <a:r>
              <a:rPr lang="fi-FI" sz="4400" b="1" dirty="0">
                <a:latin typeface="+mj-lt"/>
              </a:rPr>
              <a:t> 8,58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8,79 </a:t>
            </a:r>
            <a:r>
              <a:rPr lang="fi-FI" sz="4400" dirty="0">
                <a:latin typeface="+mj-lt"/>
              </a:rPr>
              <a:t>) (yhteiskuntatiet.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9,50 </a:t>
            </a:r>
            <a:r>
              <a:rPr lang="fi-FI" sz="4400" b="1" dirty="0">
                <a:latin typeface="+mj-lt"/>
              </a:rPr>
              <a:t>8,65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 9,19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9,13</a:t>
            </a:r>
            <a:r>
              <a:rPr lang="fi-FI" sz="4400" dirty="0"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Tampereen teknillinen lukio</a:t>
            </a:r>
            <a:r>
              <a:rPr lang="fi-FI" sz="4400" dirty="0">
                <a:latin typeface="+mj-lt"/>
              </a:rPr>
              <a:t>	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7,83  </a:t>
            </a:r>
            <a:r>
              <a:rPr lang="fi-FI" sz="4400" b="1" dirty="0">
                <a:latin typeface="+mj-lt"/>
              </a:rPr>
              <a:t>7,33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7,75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7,67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i-FI" sz="4400" dirty="0">
                <a:latin typeface="+mj-lt"/>
              </a:rPr>
              <a:t>(</a:t>
            </a:r>
            <a:r>
              <a:rPr lang="fi-FI" sz="4400" dirty="0" err="1">
                <a:latin typeface="+mj-lt"/>
              </a:rPr>
              <a:t>matek</a:t>
            </a:r>
            <a:r>
              <a:rPr lang="fi-FI" sz="4400" dirty="0"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8,07 </a:t>
            </a:r>
            <a:r>
              <a:rPr lang="fi-FI" sz="4400" b="1" dirty="0">
                <a:latin typeface="+mj-lt"/>
              </a:rPr>
              <a:t>8,13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7,43</a:t>
            </a:r>
            <a:r>
              <a:rPr lang="fi-FI" sz="4400" b="1" dirty="0">
                <a:latin typeface="+mj-lt"/>
              </a:rPr>
              <a:t>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8,20</a:t>
            </a:r>
            <a:r>
              <a:rPr lang="fi-FI" sz="4400" dirty="0"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Tampereen yhteiskoulun lukio</a:t>
            </a:r>
            <a:r>
              <a:rPr lang="fi-FI" sz="4400" dirty="0">
                <a:latin typeface="+mj-lt"/>
              </a:rPr>
              <a:t>	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8,42  </a:t>
            </a:r>
            <a:r>
              <a:rPr lang="fi-FI" sz="4400" b="1" dirty="0">
                <a:latin typeface="+mj-lt"/>
              </a:rPr>
              <a:t>8,25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  8,25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8,36</a:t>
            </a:r>
            <a:endParaRPr lang="fi-FI" sz="4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Tampereen yliopiston normaalikoulun lukio </a:t>
            </a:r>
            <a:r>
              <a:rPr lang="fi-FI" sz="4400" dirty="0"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8,92</a:t>
            </a:r>
            <a:r>
              <a:rPr lang="fi-FI" sz="4400" b="1" dirty="0">
                <a:latin typeface="+mj-lt"/>
              </a:rPr>
              <a:t> 8,69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 9,00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9,25</a:t>
            </a:r>
            <a:r>
              <a:rPr lang="fi-FI" sz="4400" b="1" dirty="0">
                <a:latin typeface="+mj-lt"/>
              </a:rPr>
              <a:t> </a:t>
            </a:r>
            <a:r>
              <a:rPr lang="fi-FI" sz="4400" dirty="0">
                <a:latin typeface="+mj-lt"/>
              </a:rPr>
              <a:t>(talous-elinkeino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8,93 </a:t>
            </a:r>
            <a:r>
              <a:rPr lang="fi-FI" sz="4400" b="1" dirty="0">
                <a:latin typeface="+mj-lt"/>
              </a:rPr>
              <a:t>8,80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8,87</a:t>
            </a:r>
            <a:r>
              <a:rPr lang="fi-FI" sz="4400" b="1" dirty="0">
                <a:latin typeface="+mj-lt"/>
              </a:rPr>
              <a:t>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9,19</a:t>
            </a:r>
            <a:r>
              <a:rPr lang="fi-FI" sz="4400" dirty="0"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dirty="0">
                <a:latin typeface="+mj-lt"/>
              </a:rPr>
              <a:t>			  (sirkustaide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15,28p. </a:t>
            </a:r>
            <a:r>
              <a:rPr lang="fi-FI" sz="4400" b="1" dirty="0">
                <a:latin typeface="+mj-lt"/>
              </a:rPr>
              <a:t>16,55p.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16,70p.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15,78p.</a:t>
            </a:r>
            <a:r>
              <a:rPr lang="fi-FI" sz="4400" dirty="0"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Tampereen Rudolf Steiner-koulun lukio	</a:t>
            </a:r>
            <a:r>
              <a:rPr lang="fi-FI" sz="4400" dirty="0">
                <a:latin typeface="+mj-lt"/>
              </a:rPr>
              <a:t>  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7,54  </a:t>
            </a:r>
            <a:r>
              <a:rPr lang="fi-FI" sz="4400" b="1" dirty="0">
                <a:latin typeface="+mj-lt"/>
              </a:rPr>
              <a:t>7,42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  7,50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7,33</a:t>
            </a:r>
            <a:endParaRPr lang="fi-FI" sz="4400" dirty="0">
              <a:solidFill>
                <a:srgbClr val="FF0000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Kangasalan lukio		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8,08  </a:t>
            </a:r>
            <a:r>
              <a:rPr lang="fi-FI" sz="4400" b="1" dirty="0">
                <a:latin typeface="+mj-lt"/>
              </a:rPr>
              <a:t>8,08 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7,58 </a:t>
            </a:r>
            <a:r>
              <a:rPr lang="fi-FI" sz="4400" b="1" dirty="0">
                <a:latin typeface="+mj-lt"/>
              </a:rPr>
              <a:t>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8,00</a:t>
            </a:r>
            <a:r>
              <a:rPr lang="fi-FI" sz="4400" dirty="0">
                <a:solidFill>
                  <a:srgbClr val="FF0000"/>
                </a:solidFill>
                <a:latin typeface="+mj-lt"/>
              </a:rPr>
              <a:t>   </a:t>
            </a:r>
            <a:r>
              <a:rPr lang="fi-FI" sz="4400" dirty="0">
                <a:latin typeface="+mj-lt"/>
              </a:rPr>
              <a:t>(musiikki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15,75p. </a:t>
            </a:r>
            <a:r>
              <a:rPr lang="fi-FI" sz="4400" b="1" dirty="0">
                <a:latin typeface="+mj-lt"/>
              </a:rPr>
              <a:t>16,6p. 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15.67p.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15,42p.</a:t>
            </a:r>
            <a:r>
              <a:rPr lang="fi-FI" sz="4400" dirty="0">
                <a:latin typeface="+mj-lt"/>
              </a:rPr>
              <a:t>)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Pälkäneen lukio		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7,04  </a:t>
            </a:r>
            <a:r>
              <a:rPr lang="fi-FI" sz="4400" b="1" dirty="0">
                <a:latin typeface="+mj-lt"/>
              </a:rPr>
              <a:t>7,08 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7,00</a:t>
            </a:r>
            <a:r>
              <a:rPr lang="fi-FI" sz="4400" b="1" dirty="0">
                <a:latin typeface="+mj-lt"/>
              </a:rPr>
              <a:t>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7,08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i-FI" sz="4400" dirty="0">
                <a:latin typeface="+mj-lt"/>
              </a:rPr>
              <a:t>(koripallo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7,50p.</a:t>
            </a:r>
            <a:r>
              <a:rPr lang="fi-FI" sz="4400" dirty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Tietotien lukio 		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tx2"/>
                </a:solidFill>
                <a:latin typeface="+mj-lt"/>
              </a:rPr>
              <a:t> 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7,25  </a:t>
            </a:r>
            <a:r>
              <a:rPr lang="fi-FI" sz="4400" b="1" dirty="0">
                <a:latin typeface="+mj-lt"/>
              </a:rPr>
              <a:t>7,23  </a:t>
            </a:r>
            <a:r>
              <a:rPr lang="fi-FI" sz="4400" b="1" dirty="0">
                <a:solidFill>
                  <a:srgbClr val="0070C0"/>
                </a:solidFill>
                <a:latin typeface="+mj-lt"/>
              </a:rPr>
              <a:t>7,25</a:t>
            </a:r>
            <a:r>
              <a:rPr lang="fi-FI" sz="4400" b="1" dirty="0">
                <a:latin typeface="+mj-lt"/>
              </a:rPr>
              <a:t>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7,23</a:t>
            </a:r>
            <a:r>
              <a:rPr lang="fi-FI" sz="4400" b="1" dirty="0">
                <a:latin typeface="+mj-lt"/>
              </a:rPr>
              <a:t> </a:t>
            </a:r>
            <a:r>
              <a:rPr lang="fi-FI" sz="4400" dirty="0">
                <a:latin typeface="+mj-lt"/>
              </a:rPr>
              <a:t> (bisnes</a:t>
            </a:r>
            <a:r>
              <a:rPr lang="fi-FI" sz="4400" b="1" dirty="0">
                <a:latin typeface="+mj-lt"/>
              </a:rPr>
              <a:t> 7,25  </a:t>
            </a:r>
            <a:r>
              <a:rPr lang="fi-FI" sz="4400" b="1" dirty="0">
                <a:solidFill>
                  <a:srgbClr val="0070C0"/>
                </a:solidFill>
                <a:latin typeface="+mj-lt"/>
              </a:rPr>
              <a:t>7,25</a:t>
            </a:r>
            <a:r>
              <a:rPr lang="fi-FI" sz="4400" dirty="0">
                <a:latin typeface="+mj-lt"/>
              </a:rPr>
              <a:t> 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7,25</a:t>
            </a:r>
            <a:r>
              <a:rPr lang="fi-FI" sz="4400" dirty="0"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b="1" dirty="0">
                <a:latin typeface="+mj-lt"/>
              </a:rPr>
              <a:t>Oriveden lukio 	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                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7,25 </a:t>
            </a:r>
            <a:r>
              <a:rPr lang="fi-FI" sz="4400" b="1" dirty="0">
                <a:latin typeface="+mj-lt"/>
              </a:rPr>
              <a:t> 7,33 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7,25 </a:t>
            </a:r>
            <a:r>
              <a:rPr lang="fi-FI" sz="4400" b="1" dirty="0">
                <a:latin typeface="+mj-lt"/>
              </a:rPr>
              <a:t> </a:t>
            </a:r>
            <a:r>
              <a:rPr lang="fi-FI" sz="4400" b="1" dirty="0">
                <a:solidFill>
                  <a:srgbClr val="FF0000"/>
                </a:solidFill>
                <a:latin typeface="+mj-lt"/>
              </a:rPr>
              <a:t>7,33</a:t>
            </a:r>
            <a:r>
              <a:rPr lang="fi-FI" sz="4400" b="1" dirty="0">
                <a:latin typeface="+mj-lt"/>
              </a:rPr>
              <a:t> </a:t>
            </a:r>
            <a:r>
              <a:rPr lang="fi-FI" sz="4400" dirty="0">
                <a:latin typeface="+mj-lt"/>
              </a:rPr>
              <a:t>(</a:t>
            </a:r>
            <a:r>
              <a:rPr lang="fi-FI" sz="4400" dirty="0" err="1">
                <a:latin typeface="+mj-lt"/>
              </a:rPr>
              <a:t>kirjoittajal</a:t>
            </a:r>
            <a:r>
              <a:rPr lang="fi-FI" sz="4400" dirty="0">
                <a:latin typeface="+mj-lt"/>
              </a:rPr>
              <a:t>.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15,75p. </a:t>
            </a:r>
            <a:r>
              <a:rPr lang="fi-FI" sz="4400" dirty="0">
                <a:latin typeface="+mj-lt"/>
              </a:rPr>
              <a:t>lentopallo</a:t>
            </a: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i-FI" sz="4400" b="1" dirty="0">
                <a:solidFill>
                  <a:schemeClr val="accent1"/>
                </a:solidFill>
                <a:latin typeface="+mj-lt"/>
              </a:rPr>
              <a:t>14,00p.</a:t>
            </a:r>
            <a:r>
              <a:rPr lang="fi-FI" sz="4400" dirty="0"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4400" dirty="0">
                <a:latin typeface="+mj-lt"/>
              </a:rPr>
              <a:t> 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153400" cy="660400"/>
          </a:xfrm>
        </p:spPr>
        <p:txBody>
          <a:bodyPr>
            <a:normAutofit/>
          </a:bodyPr>
          <a:lstStyle/>
          <a:p>
            <a:r>
              <a:rPr lang="fi-FI" altLang="fi-FI" dirty="0">
                <a:cs typeface="Times New Roman"/>
              </a:rPr>
              <a:t>Vaihtoehdot 9. luokan jälkeen 1/2</a:t>
            </a:r>
            <a:endParaRPr lang="en-GB" altLang="fi-FI" dirty="0"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56733" y="1261533"/>
            <a:ext cx="7957080" cy="47074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/>
            </a:pPr>
            <a:r>
              <a:rPr lang="fi-FI" sz="1600" b="1" dirty="0"/>
              <a:t>1. Ammatillinen koulutus  </a:t>
            </a:r>
            <a:r>
              <a:rPr lang="fi-FI" sz="1600" dirty="0"/>
              <a:t>(Wilma-viesti oppilaitoksista)</a:t>
            </a:r>
          </a:p>
          <a:p>
            <a:pPr>
              <a:defRPr/>
            </a:pPr>
            <a:r>
              <a:rPr lang="en-GB" sz="1600" err="1"/>
              <a:t>Perustutkinto</a:t>
            </a:r>
            <a:r>
              <a:rPr lang="en-GB" sz="1600" dirty="0"/>
              <a:t> ( </a:t>
            </a:r>
            <a:r>
              <a:rPr lang="en-GB" sz="1600" err="1"/>
              <a:t>koulutusalat</a:t>
            </a:r>
            <a:r>
              <a:rPr lang="en-GB" sz="1600" dirty="0"/>
              <a:t> 8, </a:t>
            </a:r>
            <a:r>
              <a:rPr lang="en-GB" sz="1600" err="1"/>
              <a:t>perustutkintoja</a:t>
            </a:r>
            <a:r>
              <a:rPr lang="en-GB" sz="1600" dirty="0"/>
              <a:t> 43 ) </a:t>
            </a:r>
            <a:r>
              <a:rPr lang="en-GB" sz="1100" dirty="0">
                <a:ea typeface="+mn-lt"/>
                <a:cs typeface="+mn-lt"/>
                <a:hlinkClick r:id="rId2"/>
              </a:rPr>
              <a:t>https://www.tredu.fi/hakijalle/koulutustarjonta/perustutkinnot/</a:t>
            </a:r>
            <a:endParaRPr lang="fi-FI" sz="1100"/>
          </a:p>
          <a:p>
            <a:pPr>
              <a:defRPr/>
            </a:pPr>
            <a:r>
              <a:rPr lang="fi-FI" sz="1600" dirty="0"/>
              <a:t>Yhdistelmätutkinto (esim. </a:t>
            </a:r>
            <a:r>
              <a:rPr lang="fi-FI" sz="1600" err="1"/>
              <a:t>koneasentaja+sähköasentaja</a:t>
            </a:r>
            <a:r>
              <a:rPr lang="fi-FI" sz="1600" dirty="0"/>
              <a:t>) </a:t>
            </a:r>
            <a:r>
              <a:rPr lang="en-GB" sz="1600" dirty="0"/>
              <a:t>	</a:t>
            </a:r>
            <a:r>
              <a:rPr lang="en-GB" sz="1100" dirty="0">
                <a:ea typeface="+mn-lt"/>
                <a:cs typeface="+mn-lt"/>
                <a:hlinkClick r:id="rId3"/>
              </a:rPr>
              <a:t>https://www.tredu.fi/koulutus/kone-ja-sahkoasentaja/</a:t>
            </a:r>
            <a:endParaRPr lang="fi-FI" sz="1100">
              <a:cs typeface="Calibri"/>
            </a:endParaRPr>
          </a:p>
          <a:p>
            <a:pPr>
              <a:defRPr/>
            </a:pPr>
            <a:r>
              <a:rPr lang="fi-FI" sz="1600" dirty="0"/>
              <a:t>Perustutkinto +yo-kirjoitukset / kaksoistutkinto </a:t>
            </a:r>
            <a:r>
              <a:rPr lang="en-GB" sz="1100" dirty="0">
                <a:hlinkClick r:id="rId4"/>
              </a:rPr>
              <a:t>https://www.tredu.fi/hakijalle/koulutustarjonta/kaksoistutkinto/</a:t>
            </a:r>
            <a:endParaRPr lang="fi-FI" sz="1100"/>
          </a:p>
          <a:p>
            <a:pPr>
              <a:defRPr/>
            </a:pPr>
            <a:r>
              <a:rPr lang="fi-FI" sz="1600" dirty="0"/>
              <a:t>Perustutkinto AMK-polku/väyläopinnot </a:t>
            </a:r>
            <a:r>
              <a:rPr lang="fi-FI" sz="1100" dirty="0">
                <a:ea typeface="+mn-lt"/>
                <a:cs typeface="+mn-lt"/>
                <a:hlinkClick r:id="rId5"/>
              </a:rPr>
              <a:t>https://www.tredu.fi/hakijalle/koulutustarjonta/korkeakouluopinnot</a:t>
            </a:r>
            <a:r>
              <a:rPr lang="fi-FI" sz="1100" dirty="0"/>
              <a:t>	</a:t>
            </a:r>
            <a:endParaRPr lang="fi-FI" sz="1100">
              <a:cs typeface="Calibri"/>
            </a:endParaRPr>
          </a:p>
          <a:p>
            <a:pPr>
              <a:defRPr/>
            </a:pPr>
            <a:r>
              <a:rPr lang="fi-FI" sz="1600" dirty="0"/>
              <a:t>Perustutkinto + urheilu-ura </a:t>
            </a:r>
            <a:endParaRPr lang="fi-FI" sz="1600" dirty="0">
              <a:ea typeface="+mn-lt"/>
              <a:cs typeface="Calibri"/>
            </a:endParaRPr>
          </a:p>
          <a:p>
            <a:pPr marL="0" indent="0">
              <a:buNone/>
              <a:defRPr/>
            </a:pPr>
            <a:r>
              <a:rPr lang="fi-FI" sz="1100" dirty="0">
                <a:ea typeface="+mn-lt"/>
                <a:cs typeface="+mn-lt"/>
                <a:hlinkClick r:id="rId6"/>
              </a:rPr>
              <a:t>https://www.tredu.fi/hakijalle/koulutustarjonta/urheiluoppilaitos/</a:t>
            </a:r>
            <a:r>
              <a:rPr lang="fi-FI" sz="1100" dirty="0"/>
              <a:t>	</a:t>
            </a:r>
            <a:r>
              <a:rPr lang="fi-FI" sz="1600" dirty="0"/>
              <a:t>	     </a:t>
            </a:r>
            <a:endParaRPr lang="fi-FI" sz="1600" dirty="0">
              <a:cs typeface="Calibri"/>
            </a:endParaRPr>
          </a:p>
          <a:p>
            <a:pPr>
              <a:defRPr/>
            </a:pPr>
            <a:r>
              <a:rPr lang="fi-FI" sz="1600" dirty="0"/>
              <a:t>Perustutkinto + oppisopimus</a:t>
            </a:r>
            <a:endParaRPr lang="fi-FI" sz="1600" dirty="0">
              <a:cs typeface="Calibri"/>
            </a:endParaRPr>
          </a:p>
          <a:p>
            <a:pPr marL="0" indent="0">
              <a:buNone/>
              <a:defRPr/>
            </a:pPr>
            <a:r>
              <a:rPr lang="fi-FI" sz="1100" dirty="0"/>
              <a:t> </a:t>
            </a:r>
            <a:r>
              <a:rPr lang="fi-FI" sz="1100" dirty="0">
                <a:ea typeface="+mn-lt"/>
                <a:cs typeface="+mn-lt"/>
                <a:hlinkClick r:id="rId7"/>
              </a:rPr>
              <a:t>https://www.tredu.fi/hakijalle/oppisopimuskoulutus/</a:t>
            </a:r>
            <a:r>
              <a:rPr lang="fi-FI" sz="1100" dirty="0"/>
              <a:t>		</a:t>
            </a:r>
            <a:endParaRPr lang="fi-FI" sz="1100">
              <a:cs typeface="Calibri"/>
            </a:endParaRPr>
          </a:p>
          <a:p>
            <a:pPr marL="0" indent="0">
              <a:buNone/>
              <a:defRPr/>
            </a:pPr>
            <a:r>
              <a:rPr lang="fi-FI" sz="1100" dirty="0"/>
              <a:t>          </a:t>
            </a:r>
          </a:p>
          <a:p>
            <a:pPr marL="0" indent="0">
              <a:buNone/>
              <a:defRPr/>
            </a:pPr>
            <a:r>
              <a:rPr lang="fi-FI" sz="1600" b="1" dirty="0"/>
              <a:t>MUISTA HOKS</a:t>
            </a:r>
            <a:r>
              <a:rPr lang="fi-FI" sz="1600" dirty="0"/>
              <a:t>= henkilökohtainen osaamisen kehittämissuunnitelma</a:t>
            </a:r>
          </a:p>
          <a:p>
            <a:pPr marL="0" indent="0">
              <a:buNone/>
              <a:defRPr/>
            </a:pPr>
            <a:r>
              <a:rPr lang="fi-FI" sz="1600" dirty="0"/>
              <a:t>ja </a:t>
            </a:r>
            <a:r>
              <a:rPr lang="fi-FI" sz="1600" b="1" dirty="0"/>
              <a:t>erityistä tukea tarjoavat ammattioppilaitokset</a:t>
            </a:r>
            <a:r>
              <a:rPr lang="fi-FI" sz="1600" dirty="0"/>
              <a:t>	</a:t>
            </a:r>
            <a:endParaRPr lang="fi-FI" sz="1600" dirty="0">
              <a:cs typeface="Calibri"/>
            </a:endParaRPr>
          </a:p>
          <a:p>
            <a:pPr marL="0" indent="0">
              <a:buNone/>
              <a:defRPr/>
            </a:pPr>
            <a:r>
              <a:rPr lang="fi-FI" sz="1600" dirty="0"/>
              <a:t>		</a:t>
            </a:r>
            <a:endParaRPr lang="fi-FI" sz="1600" dirty="0">
              <a:cs typeface="Calibri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sz="1600" dirty="0">
              <a:cs typeface="Calibri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83" y="5095875"/>
            <a:ext cx="23764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495897-6F26-A77B-BF3E-A69DD6CD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160867"/>
            <a:ext cx="8144933" cy="601133"/>
          </a:xfrm>
        </p:spPr>
        <p:txBody>
          <a:bodyPr>
            <a:normAutofit fontScale="90000"/>
          </a:bodyPr>
          <a:lstStyle/>
          <a:p>
            <a:r>
              <a:rPr lang="fi-FI" altLang="fi-FI" dirty="0">
                <a:cs typeface="Times New Roman"/>
              </a:rPr>
              <a:t>Vaihtoehdot 9. luokan jälkeen 2/2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5848D4-37D3-E165-05C5-01F1032F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267" y="1270001"/>
            <a:ext cx="7078133" cy="514773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fi-FI" sz="2300" b="1" dirty="0"/>
              <a:t>2. Lukiokoulutus</a:t>
            </a:r>
            <a:r>
              <a:rPr lang="fi-FI" sz="2300" dirty="0"/>
              <a:t>	</a:t>
            </a:r>
            <a:r>
              <a:rPr lang="en-GB" sz="2300" dirty="0"/>
              <a:t>3-4v	</a:t>
            </a:r>
            <a:r>
              <a:rPr lang="fi-FI" sz="2300" b="1" dirty="0"/>
              <a:t>(Wilma-viesti oppilaitoksista)</a:t>
            </a:r>
            <a:endParaRPr lang="en-GB" sz="2300" dirty="0"/>
          </a:p>
          <a:p>
            <a:pPr>
              <a:defRPr/>
            </a:pPr>
            <a:r>
              <a:rPr lang="en-GB" sz="2300" dirty="0"/>
              <a:t>Ns. </a:t>
            </a:r>
            <a:r>
              <a:rPr lang="en-GB" sz="2300" dirty="0" err="1"/>
              <a:t>Yleislukiot</a:t>
            </a:r>
            <a:endParaRPr lang="fi-FI" sz="2300" dirty="0"/>
          </a:p>
          <a:p>
            <a:pPr>
              <a:defRPr/>
            </a:pPr>
            <a:r>
              <a:rPr lang="fi-FI" sz="2300" dirty="0"/>
              <a:t>Erityisen koulutustehtävän saaneet lukiot (vain </a:t>
            </a:r>
            <a:r>
              <a:rPr lang="fi-FI" sz="2300" b="1" dirty="0"/>
              <a:t>valtakunnalliset </a:t>
            </a:r>
            <a:r>
              <a:rPr lang="fi-FI" sz="2300" dirty="0"/>
              <a:t>mainittu)</a:t>
            </a:r>
            <a:endParaRPr lang="fi-FI" sz="2300" dirty="0">
              <a:cs typeface="Calibri"/>
            </a:endParaRPr>
          </a:p>
          <a:p>
            <a:pPr>
              <a:defRPr/>
            </a:pPr>
            <a:r>
              <a:rPr lang="fi-FI" sz="2300" dirty="0"/>
              <a:t>Hatanpään lukio, musiikki- ja musiikkiteatterilinja</a:t>
            </a:r>
            <a:endParaRPr lang="fi-FI" sz="2300" dirty="0">
              <a:cs typeface="Calibri"/>
            </a:endParaRPr>
          </a:p>
          <a:p>
            <a:pPr>
              <a:defRPr/>
            </a:pPr>
            <a:r>
              <a:rPr lang="fi-FI" sz="2300" dirty="0"/>
              <a:t>Sammon lukio, urheilulinja</a:t>
            </a:r>
            <a:endParaRPr lang="fi-FI" sz="2300" dirty="0">
              <a:cs typeface="Calibri"/>
            </a:endParaRPr>
          </a:p>
          <a:p>
            <a:pPr>
              <a:defRPr/>
            </a:pPr>
            <a:r>
              <a:rPr lang="fi-FI" sz="2300" dirty="0"/>
              <a:t>Tammerkosken lukio, kuvataide- ja designlinja</a:t>
            </a:r>
            <a:endParaRPr lang="fi-FI" sz="2300" dirty="0">
              <a:cs typeface="Calibri"/>
            </a:endParaRPr>
          </a:p>
          <a:p>
            <a:pPr>
              <a:defRPr/>
            </a:pPr>
            <a:r>
              <a:rPr lang="fi-FI" sz="2300" dirty="0"/>
              <a:t>Tampereen klassillinen lukio, luonnontiedelinja</a:t>
            </a:r>
            <a:endParaRPr lang="fi-FI" sz="2300" dirty="0">
              <a:cs typeface="Calibri"/>
            </a:endParaRPr>
          </a:p>
          <a:p>
            <a:pPr>
              <a:defRPr/>
            </a:pPr>
            <a:r>
              <a:rPr lang="fi-FI" sz="2300" dirty="0"/>
              <a:t>Tampereen yhteiskoulun lukio, ilmaisutaitolinja</a:t>
            </a:r>
            <a:endParaRPr lang="fi-FI" sz="2300" dirty="0">
              <a:cs typeface="Calibri"/>
            </a:endParaRPr>
          </a:p>
          <a:p>
            <a:pPr>
              <a:defRPr/>
            </a:pPr>
            <a:r>
              <a:rPr lang="fi-FI" sz="2300" dirty="0"/>
              <a:t>Kansainväliseen yo-tutkintoon johtava tutkinto, Tampereen lyseon lukio, IB-linja</a:t>
            </a:r>
            <a:endParaRPr lang="fi-FI" sz="2300" dirty="0">
              <a:cs typeface="Calibri"/>
            </a:endParaRPr>
          </a:p>
          <a:p>
            <a:pPr>
              <a:defRPr/>
            </a:pPr>
            <a:r>
              <a:rPr lang="fi-FI" sz="2300" dirty="0">
                <a:ea typeface="Calibri"/>
                <a:cs typeface="Calibri"/>
              </a:rPr>
              <a:t>Tampereen Rudolf Steiner-koulun lukio </a:t>
            </a:r>
          </a:p>
          <a:p>
            <a:pPr marL="0" indent="0">
              <a:buNone/>
              <a:defRPr/>
            </a:pPr>
            <a:endParaRPr lang="fi-FI" sz="2300" dirty="0">
              <a:ea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fi-FI" sz="2300" dirty="0"/>
              <a:t> </a:t>
            </a:r>
            <a:r>
              <a:rPr lang="fi-FI" sz="2300" b="1" dirty="0"/>
              <a:t>3. TUVA (tutkintokoulutukseen valmentava koulutus)</a:t>
            </a:r>
            <a:r>
              <a:rPr lang="fi-FI" sz="2300" b="1" dirty="0">
                <a:ea typeface="+mn-lt"/>
                <a:cs typeface="+mn-lt"/>
              </a:rPr>
              <a:t> </a:t>
            </a:r>
            <a:r>
              <a:rPr lang="fi-FI" sz="1600" dirty="0">
                <a:ea typeface="+mn-lt"/>
                <a:cs typeface="+mn-lt"/>
                <a:hlinkClick r:id="rId2"/>
              </a:rPr>
              <a:t>https://www.tredu.fi/hakijalle/koulutustarjonta/tuva-koulutus/</a:t>
            </a:r>
            <a:endParaRPr lang="fi-FI" sz="1600" dirty="0">
              <a:ea typeface="+mn-lt"/>
              <a:cs typeface="+mn-lt"/>
            </a:endParaRPr>
          </a:p>
          <a:p>
            <a:pPr marL="0" indent="0">
              <a:buNone/>
              <a:defRPr/>
            </a:pPr>
            <a:endParaRPr lang="fi-FI" sz="1100" dirty="0">
              <a:ea typeface="+mn-lt"/>
              <a:cs typeface="+mn-lt"/>
            </a:endParaRPr>
          </a:p>
          <a:p>
            <a:pPr marL="0" indent="0">
              <a:buNone/>
              <a:defRPr/>
            </a:pPr>
            <a:r>
              <a:rPr lang="fi-FI" sz="2300" b="1" dirty="0"/>
              <a:t>4. Kansanopistot </a:t>
            </a:r>
            <a:r>
              <a:rPr lang="fi-FI" sz="1600" dirty="0"/>
              <a:t> </a:t>
            </a:r>
            <a:r>
              <a:rPr lang="fi-FI" sz="1600" dirty="0">
                <a:ea typeface="+mn-lt"/>
                <a:cs typeface="+mn-lt"/>
                <a:hlinkClick r:id="rId3"/>
              </a:rPr>
              <a:t>https://www.kansanopistot.fi/</a:t>
            </a:r>
            <a:endParaRPr lang="fi-FI" sz="160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sz="24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sz="2400" b="1" dirty="0">
              <a:cs typeface="Calibri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96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4933" y="59267"/>
            <a:ext cx="8007507" cy="643970"/>
          </a:xfrm>
        </p:spPr>
        <p:txBody>
          <a:bodyPr>
            <a:normAutofit fontScale="90000"/>
          </a:bodyPr>
          <a:lstStyle/>
          <a:p>
            <a:r>
              <a:rPr lang="fi-FI" altLang="fi-FI" sz="4000" dirty="0"/>
              <a:t>Yhteishaku </a:t>
            </a:r>
            <a:r>
              <a:rPr lang="fi-FI" altLang="fi-FI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18.2.-18.3.</a:t>
            </a:r>
            <a:r>
              <a:rPr lang="fi-FI" altLang="fi-FI" sz="4000" dirty="0"/>
              <a:t>2025</a:t>
            </a:r>
            <a:br>
              <a:rPr lang="fi-FI" altLang="fi-FI" b="1" dirty="0"/>
            </a:br>
            <a:r>
              <a:rPr lang="fi-FI" altLang="fi-FI" dirty="0"/>
              <a:t> 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236133"/>
            <a:ext cx="8229600" cy="5621867"/>
          </a:xfrm>
        </p:spPr>
        <p:txBody>
          <a:bodyPr>
            <a:normAutofit/>
          </a:bodyPr>
          <a:lstStyle/>
          <a:p>
            <a:pPr lvl="0"/>
            <a:r>
              <a:rPr lang="fi-FI" sz="1600" dirty="0"/>
              <a:t>Haku tapahtuu sähköisesti </a:t>
            </a:r>
            <a:r>
              <a:rPr lang="fi-FI" sz="1600" u="sng" dirty="0">
                <a:hlinkClick r:id="rId2"/>
              </a:rPr>
              <a:t>www.opintopolku.fi</a:t>
            </a:r>
            <a:endParaRPr lang="fi-FI" sz="1600" u="sng" dirty="0"/>
          </a:p>
          <a:p>
            <a:pPr marL="400050" lvl="1" indent="0">
              <a:buNone/>
              <a:defRPr/>
            </a:pPr>
            <a:r>
              <a:rPr lang="fi-FI" dirty="0"/>
              <a:t>Yhteishaku ammatilliseen koulutukseen ja lukiokoulutukseen</a:t>
            </a:r>
          </a:p>
          <a:p>
            <a:pPr marL="400050" lvl="1" indent="0">
              <a:buNone/>
              <a:defRPr/>
            </a:pPr>
            <a:r>
              <a:rPr lang="fi-FI" dirty="0"/>
              <a:t>Erityisopetuksen haku</a:t>
            </a:r>
            <a:endParaRPr lang="fi-FI" u="sng" dirty="0"/>
          </a:p>
          <a:p>
            <a:pPr marL="400050" lvl="1" indent="0">
              <a:buNone/>
              <a:defRPr/>
            </a:pPr>
            <a:r>
              <a:rPr lang="fi-FI" dirty="0"/>
              <a:t>Perusopetuksen jälkeisten valmistavien koulutusten haku (TUVA)</a:t>
            </a:r>
          </a:p>
          <a:p>
            <a:pPr lvl="0"/>
            <a:r>
              <a:rPr lang="fi-FI" sz="1600" b="1" dirty="0"/>
              <a:t>Hakuaika on 18.2.-18.3.2025, tulokset julkaistaan 12.6.2025</a:t>
            </a:r>
          </a:p>
          <a:p>
            <a:pPr lvl="0"/>
            <a:r>
              <a:rPr lang="fi-FI" sz="1600" dirty="0"/>
              <a:t>Haun voi tehdä koulussa tai kotona nuoren ja huoltajan yhteistyönä. Huoltajaa on kuultava hakua tehdessä.</a:t>
            </a:r>
          </a:p>
          <a:p>
            <a:pPr lvl="0"/>
            <a:r>
              <a:rPr lang="fi-FI" sz="1600" dirty="0"/>
              <a:t>Mahdollisuus hakea koko Suomen toisen asteen oppilaitoksiin.</a:t>
            </a:r>
          </a:p>
          <a:p>
            <a:pPr lvl="0"/>
            <a:r>
              <a:rPr lang="fi-FI" sz="1600" dirty="0"/>
              <a:t>Hakemuksessa voi esittää </a:t>
            </a:r>
            <a:r>
              <a:rPr lang="fi-FI" sz="1600" b="1" dirty="0">
                <a:solidFill>
                  <a:srgbClr val="C00000"/>
                </a:solidFill>
              </a:rPr>
              <a:t>7 hakutoivetta tärkeysjärjestyksessä </a:t>
            </a:r>
            <a:r>
              <a:rPr lang="fi-FI" sz="1600" dirty="0"/>
              <a:t>(ammatillisia oppilaitoksia, lukioita, TUVA)</a:t>
            </a:r>
          </a:p>
          <a:p>
            <a:pPr lvl="0"/>
            <a:r>
              <a:rPr lang="fi-FI" sz="1600" dirty="0"/>
              <a:t>Yhteishaussa voi hakea myös </a:t>
            </a:r>
            <a:r>
              <a:rPr lang="fi-FI" sz="1600" b="1" dirty="0">
                <a:solidFill>
                  <a:srgbClr val="C00000"/>
                </a:solidFill>
              </a:rPr>
              <a:t>harkintaan perustuvassa valinnassa</a:t>
            </a:r>
            <a:endParaRPr lang="fi-FI" sz="1600" b="1" dirty="0">
              <a:solidFill>
                <a:srgbClr val="C00000"/>
              </a:solidFill>
              <a:cs typeface="Arial" charset="0"/>
            </a:endParaRPr>
          </a:p>
          <a:p>
            <a:r>
              <a:rPr lang="fi-FI" sz="1600" dirty="0"/>
              <a:t>Yhteishakua tehdessä päätetään myös haetaanko urheilijaopiskelijaksi tai ylioppilaaksi valmentavaan koulutukseen (lukio-opinnot)</a:t>
            </a:r>
          </a:p>
          <a:p>
            <a:endParaRPr lang="fi-FI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C5DA5-20BB-4A85-9EEC-7F40AB6F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14" y="118534"/>
            <a:ext cx="7937250" cy="1007534"/>
          </a:xfrm>
        </p:spPr>
        <p:txBody>
          <a:bodyPr>
            <a:normAutofit/>
          </a:bodyPr>
          <a:lstStyle/>
          <a:p>
            <a:r>
              <a:rPr lang="fi-FI" dirty="0"/>
              <a:t>Hakutoivejärjestys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AEA29A-15A5-495C-A34A-861DDB291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3" y="948267"/>
            <a:ext cx="7526867" cy="496295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fi-FI" sz="2400" dirty="0"/>
          </a:p>
          <a:p>
            <a:pPr lvl="0"/>
            <a:r>
              <a:rPr lang="fi-FI" sz="2400" dirty="0"/>
              <a:t>Hakujärjestystä ei voi hakuajan päättymisen jälkeen muuttaa! </a:t>
            </a:r>
          </a:p>
          <a:p>
            <a:pPr lvl="0"/>
            <a:r>
              <a:rPr lang="fi-FI" sz="2400" dirty="0"/>
              <a:t>Hakija </a:t>
            </a:r>
            <a:r>
              <a:rPr lang="fi-FI" sz="2400" b="1" dirty="0"/>
              <a:t>valitaan yhteen, ylimpään hakutoiveeseensa, </a:t>
            </a:r>
            <a:r>
              <a:rPr lang="fi-FI" sz="2400" dirty="0"/>
              <a:t>mihin hänen pisteensä/keskiarvonsa riittävät.</a:t>
            </a:r>
          </a:p>
          <a:p>
            <a:r>
              <a:rPr lang="fi-FI" sz="2400" dirty="0"/>
              <a:t>Lisäksi huomioidaan mahdollinen pääsy- ja soveltuvuuskoe tai lisänäyttö.</a:t>
            </a:r>
          </a:p>
          <a:p>
            <a:r>
              <a:rPr lang="fi-FI" sz="2400" dirty="0"/>
              <a:t>Hakija voi siis tulla hyväksytyksi esim. kolmannelta hakutoiveeltaan ennen ykköstoiveella hakenutta hakijaa, jos hänellä on parempi keskiarvo tai kokonaispistemäärä.</a:t>
            </a:r>
          </a:p>
          <a:p>
            <a:r>
              <a:rPr lang="fi-FI" sz="2400" dirty="0"/>
              <a:t>Hakutoivejärjestys on merkityksellinen vasta tasapistetilanteessa eli jos keskiarvo/pistemäärä on useammalla hakijalla sama, tällöin huomioidaan hakutoivejärjestys.</a:t>
            </a:r>
            <a:endParaRPr lang="fi-FI" sz="2400" b="1" dirty="0"/>
          </a:p>
          <a:p>
            <a:r>
              <a:rPr lang="fi-FI" altLang="fi-FI" sz="2400" dirty="0"/>
              <a:t>Ensimmäinen hakutoive </a:t>
            </a:r>
            <a:r>
              <a:rPr lang="fi-FI" altLang="fi-FI" sz="2400" b="1" dirty="0"/>
              <a:t>ammatilliseen koulutukseen </a:t>
            </a:r>
            <a:r>
              <a:rPr lang="fi-FI" altLang="fi-FI" sz="2400" dirty="0"/>
              <a:t>antaa </a:t>
            </a:r>
            <a:r>
              <a:rPr lang="fi-FI" altLang="fi-FI" sz="2400"/>
              <a:t>2 pistettä, lukiossa ei tule lisäpisteitä.</a:t>
            </a:r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984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>
          <a:xfrm>
            <a:off x="467544" y="194733"/>
            <a:ext cx="8676456" cy="1862666"/>
          </a:xfrm>
        </p:spPr>
        <p:txBody>
          <a:bodyPr>
            <a:normAutofit fontScale="90000"/>
          </a:bodyPr>
          <a:lstStyle/>
          <a:p>
            <a:r>
              <a:rPr lang="fi-FI" altLang="fi-FI" dirty="0"/>
              <a:t>Harkintaan perustuva valinta</a:t>
            </a:r>
            <a:br>
              <a:rPr lang="fi-FI" altLang="fi-FI" dirty="0"/>
            </a:br>
            <a:r>
              <a:rPr lang="fi-FI" altLang="fi-FI" dirty="0"/>
              <a:t>		</a:t>
            </a:r>
            <a:r>
              <a:rPr lang="fi-FI" sz="1400" dirty="0">
                <a:cs typeface="Arial"/>
              </a:rPr>
              <a:t>Oppilaitos voi valita </a:t>
            </a:r>
            <a:r>
              <a:rPr lang="fi-FI" sz="1400" b="1" dirty="0">
                <a:solidFill>
                  <a:srgbClr val="C00000"/>
                </a:solidFill>
                <a:cs typeface="Arial"/>
              </a:rPr>
              <a:t>ammatilliseen koulutukseen </a:t>
            </a:r>
            <a:r>
              <a:rPr lang="fi-FI" sz="1400" dirty="0">
                <a:cs typeface="Arial"/>
              </a:rPr>
              <a:t>opiskelijan henkilöön liittyvien syiden perusteella korkeintaan 30% opiskelijoista </a:t>
            </a:r>
            <a:r>
              <a:rPr lang="fi-FI" sz="1400" b="1" dirty="0">
                <a:solidFill>
                  <a:srgbClr val="C00000"/>
                </a:solidFill>
                <a:cs typeface="Arial"/>
              </a:rPr>
              <a:t>pistejärjestyksestä riippumatta.</a:t>
            </a:r>
            <a:r>
              <a:rPr lang="fi-FI" sz="1400" u="sng" dirty="0">
                <a:cs typeface="Arial"/>
              </a:rPr>
              <a:t> </a:t>
            </a:r>
            <a:br>
              <a:rPr lang="fi-FI" sz="1400" u="sng" dirty="0">
                <a:cs typeface="Arial" charset="0"/>
              </a:rPr>
            </a:br>
            <a:r>
              <a:rPr lang="fi-FI" altLang="fi-FI" sz="1400" dirty="0"/>
              <a:t>Harkintaan perustuvassa valinnassa hakeva on aina mukana myös normaalissa pistelaskentaan perustuvassa valinnassa</a:t>
            </a:r>
            <a:r>
              <a:rPr lang="fi-FI" altLang="fi-FI" sz="1600" dirty="0"/>
              <a:t>. </a:t>
            </a:r>
            <a:br>
              <a:rPr lang="fi-FI" altLang="fi-FI" sz="1400" dirty="0"/>
            </a:br>
            <a:br>
              <a:rPr lang="fi-FI" altLang="fi-FI" sz="1400" dirty="0"/>
            </a:br>
            <a:br>
              <a:rPr lang="fi-FI" altLang="fi-FI" sz="1400" dirty="0"/>
            </a:br>
            <a:br>
              <a:rPr lang="fi-FI" altLang="fi-FI" sz="1400" dirty="0"/>
            </a:br>
            <a:endParaRPr lang="fi-FI" altLang="fi-FI" sz="14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175934"/>
            <a:ext cx="4038600" cy="395022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900" b="1" dirty="0"/>
              <a:t>Erityisiä syitä harkintaan perustuvaan valintaan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900" b="1" u="sng" dirty="0"/>
              <a:t>Oppimisvaikeudet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900" dirty="0"/>
              <a:t>Kun hakijalla on todettuja oppimisvaikeuksia, jotka ovat vaikuttaneet opintomenestykseen. </a:t>
            </a:r>
            <a:r>
              <a:rPr lang="fi-FI" sz="1900" b="1" dirty="0"/>
              <a:t>Hakemuksen liitteeksi tarvitaan lääkärin, erityisopettajan tai psykologin lausunto.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900" b="1" u="sng" dirty="0"/>
              <a:t>Sosiaaliset syyt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900" dirty="0"/>
              <a:t>Kun hakijalla on henkilökohtaiseen tai perheen tilanteeseen liittyviä erityisiä syitä, jotka ovat vaikuttaneet opintomenestykseen.</a:t>
            </a:r>
          </a:p>
          <a:p>
            <a:pPr marL="0" indent="0">
              <a:buNone/>
              <a:defRPr/>
            </a:pPr>
            <a:r>
              <a:rPr lang="fi-FI" sz="1500" dirty="0">
                <a:solidFill>
                  <a:srgbClr val="262626"/>
                </a:solidFill>
              </a:rPr>
              <a:t>Lisätietoa: </a:t>
            </a:r>
            <a:r>
              <a:rPr lang="fi-FI" sz="1500" dirty="0">
                <a:solidFill>
                  <a:srgbClr val="262626"/>
                </a:solidFill>
                <a:hlinkClick r:id="rId2"/>
              </a:rPr>
              <a:t>https://www.tredu.fi/hakijalle/yhteishaku/harkintaan-perustuva-valinta/</a:t>
            </a:r>
            <a:endParaRPr lang="fi-FI" sz="150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br>
              <a:rPr lang="fi-FI" sz="1500" dirty="0">
                <a:solidFill>
                  <a:srgbClr val="262626"/>
                </a:solidFill>
              </a:rPr>
            </a:br>
            <a:endParaRPr lang="fi-FI" sz="1500">
              <a:solidFill>
                <a:srgbClr val="000000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175934"/>
            <a:ext cx="4038600" cy="3950229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400" b="1" dirty="0"/>
              <a:t>Oppimisvalmiuksia mittaava koe (</a:t>
            </a:r>
            <a:r>
              <a:rPr lang="fi-FI" sz="1400" b="1" dirty="0" err="1"/>
              <a:t>Tredu</a:t>
            </a:r>
            <a:r>
              <a:rPr lang="fi-FI" sz="1400" b="1" dirty="0"/>
              <a:t>)</a:t>
            </a:r>
          </a:p>
          <a:p>
            <a:pPr>
              <a:defRPr/>
            </a:pPr>
            <a:r>
              <a:rPr lang="fi-FI" sz="1400" dirty="0"/>
              <a:t>Hakeneet kutsutaan kokeeseen sähköpostilla. Kutsussa kerrotaan missä </a:t>
            </a:r>
            <a:r>
              <a:rPr lang="fi-FI" sz="1400" dirty="0" err="1"/>
              <a:t>Tredun</a:t>
            </a:r>
            <a:r>
              <a:rPr lang="fi-FI" sz="1400" dirty="0"/>
              <a:t> toimipisteessä koe järjestetään, ajankohta ja annetaan tarkemmat toimintaohjeet. Koe tehdään oppilaitoksen tietokoneella ja se kestää noin tunnin. </a:t>
            </a:r>
          </a:p>
          <a:p>
            <a:pPr>
              <a:defRPr/>
            </a:pPr>
            <a:r>
              <a:rPr lang="fi-FI" sz="1400" dirty="0"/>
              <a:t>Oppimisvalmiuskoe on harkinnanvaraisen haun tueksi ja sitä </a:t>
            </a:r>
            <a:r>
              <a:rPr lang="fi-FI" sz="1400" b="1" dirty="0"/>
              <a:t>voidaan</a:t>
            </a:r>
            <a:r>
              <a:rPr lang="fi-FI" sz="1400" dirty="0"/>
              <a:t> käyttää oppimaan oppimisen taitojen arvioimisessa. Koe sisältää kolmenlaisia tehtäviä: kuvallisia, matemaattisia ja sanallisia päättelytehtäviä. Jokaisen osion alussa näytetään esimerkkitehtävä.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400" b="1" dirty="0"/>
              <a:t>Kielikokeet (</a:t>
            </a:r>
            <a:r>
              <a:rPr lang="fi-FI" sz="1400" b="1" dirty="0" err="1"/>
              <a:t>Tredu</a:t>
            </a:r>
            <a:r>
              <a:rPr lang="fi-FI" sz="1400" b="1" dirty="0"/>
              <a:t>)</a:t>
            </a:r>
          </a:p>
          <a:p>
            <a:pPr>
              <a:defRPr/>
            </a:pPr>
            <a:r>
              <a:rPr lang="fi-FI" sz="1400" dirty="0"/>
              <a:t>Kutsumme kielikokeeseen kaikki ne hakijat, joiden äidinkieli on jokin muu kuin suomi. Jos hakijalla on todistus riittävästä kielitaidosta, hänen ei tarvitse osallistua kokeeseen.</a:t>
            </a:r>
          </a:p>
          <a:p>
            <a:pPr>
              <a:defRPr/>
            </a:pPr>
            <a:r>
              <a:rPr lang="fi-FI" sz="1400" dirty="0"/>
              <a:t>Lisätietoja: </a:t>
            </a:r>
            <a:r>
              <a:rPr lang="fi-FI" sz="1400" dirty="0" err="1"/>
              <a:t>TreduNavi</a:t>
            </a:r>
            <a:r>
              <a:rPr lang="fi-FI" sz="1400" dirty="0"/>
              <a:t> -hakupalvelu, puh. 040 170 5649, tredu.haku@tampere.fi</a:t>
            </a:r>
          </a:p>
          <a:p>
            <a:pPr>
              <a:defRPr/>
            </a:pPr>
            <a:endParaRPr lang="fi-FI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60867"/>
            <a:ext cx="8229600" cy="4979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dirty="0"/>
              <a:t>Ammatillisen koulutuksen pääsykriteerit</a:t>
            </a:r>
            <a:br>
              <a:rPr lang="fi-FI" altLang="fi-FI" sz="2800" dirty="0"/>
            </a:br>
            <a:br>
              <a:rPr lang="fi-FI" altLang="fi-FI" sz="2800" dirty="0"/>
            </a:br>
            <a:br>
              <a:rPr lang="fi-FI" altLang="fi-FI" dirty="0"/>
            </a:br>
            <a:endParaRPr lang="en-GB" altLang="fi-FI" b="1" dirty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8218487" cy="485775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0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/>
              <a:t>Yleinen koulumenestys 									1-16 pistettä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0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/>
              <a:t>Painotettavat arvosanat 								1-8 pistettä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/>
              <a:t>    (</a:t>
            </a:r>
            <a:r>
              <a:rPr lang="fi-FI" altLang="fi-FI" sz="1800" dirty="0"/>
              <a:t>Musiikki, kuvataide, käsityö, kotitalous, liikunta.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1800" dirty="0"/>
              <a:t>     Kolmesta parhaasta aineesta lasketaan niiden aritmeettinen keskiarvo.)</a:t>
            </a:r>
            <a:r>
              <a:rPr lang="fi-FI" altLang="fi-FI" sz="2000" dirty="0"/>
              <a:t>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0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/>
              <a:t>Perusopetuksen  suorittaminen  hakuvuonna (+1v. esim. TUVA)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/>
              <a:t>															6 pistettä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0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/>
              <a:t>Ensimmäinen hakutoive ammatilliseen koulutukseen 		2 pistettä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0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/>
              <a:t>Mahdollinen pääsy- tai soveltuvuuskoe 				(1-10 pistettä)  </a:t>
            </a:r>
            <a:endParaRPr lang="en-US" altLang="fi-FI" sz="2000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dirty="0">
                <a:ea typeface="+mn-lt"/>
                <a:cs typeface="+mn-lt"/>
                <a:hlinkClick r:id="rId2"/>
              </a:rPr>
              <a:t>https://www.yhteishakulaskuri.fi/</a:t>
            </a:r>
            <a:endParaRPr lang="en-GB" dirty="0">
              <a:ea typeface="+mn-lt"/>
              <a:cs typeface="+mn-lt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en-GB" dirty="0"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177800"/>
            <a:ext cx="8229599" cy="745067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dirty="0"/>
              <a:t>Esimerkki pisteiden laskusta (</a:t>
            </a:r>
            <a:r>
              <a:rPr lang="fi-FI" altLang="fi-FI" sz="3200" dirty="0" err="1"/>
              <a:t>ao</a:t>
            </a:r>
            <a:r>
              <a:rPr lang="fi-FI" altLang="fi-FI" sz="3200" dirty="0"/>
              <a:t>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53067"/>
            <a:ext cx="8229600" cy="51890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/>
              <a:t>9-luokkalainen Pekka Pikkola hakee yhteishaussa 1. hakutoiveenaan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/>
              <a:t>TREDU/Kangasalan toimipisteen sähkö- ja automaatioalan</a:t>
            </a:r>
            <a:r>
              <a:rPr lang="fi-FI" altLang="fi-FI" dirty="0"/>
              <a:t> </a:t>
            </a:r>
            <a:r>
              <a:rPr lang="fi-FI" altLang="fi-FI" sz="1800" dirty="0"/>
              <a:t>pt: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/>
              <a:t>Hän saa pisteitä seuraavasti:</a:t>
            </a:r>
          </a:p>
          <a:p>
            <a:pPr>
              <a:lnSpc>
                <a:spcPct val="90000"/>
              </a:lnSpc>
              <a:buNone/>
            </a:pPr>
            <a:r>
              <a:rPr lang="fi-FI" altLang="fi-FI" sz="1800" b="1" dirty="0"/>
              <a:t>Hakuvuonna</a:t>
            </a:r>
            <a:r>
              <a:rPr lang="fi-FI" altLang="fi-FI" sz="1800" dirty="0"/>
              <a:t> perusopetuksen suorittaminen =&gt;			</a:t>
            </a:r>
            <a:r>
              <a:rPr lang="fi-FI" altLang="fi-FI" sz="1800" b="1" u="sng" dirty="0"/>
              <a:t>6 p.</a:t>
            </a:r>
            <a:endParaRPr lang="fi-FI" altLang="fi-FI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b="1" dirty="0"/>
              <a:t>Yleinen koulumenestys</a:t>
            </a:r>
            <a:r>
              <a:rPr lang="fi-FI" altLang="fi-FI" sz="1800" dirty="0"/>
              <a:t>  = </a:t>
            </a:r>
            <a:r>
              <a:rPr lang="fi-FI" altLang="fi-FI" dirty="0"/>
              <a:t>k</a:t>
            </a:r>
            <a:r>
              <a:rPr lang="fi-FI" altLang="fi-FI" sz="1800" dirty="0"/>
              <a:t>aikkien aineiden keskiarvo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/>
              <a:t>7,57 =&gt;				</a:t>
            </a:r>
            <a:r>
              <a:rPr lang="fi-FI" altLang="fi-FI" dirty="0"/>
              <a:t>								</a:t>
            </a:r>
            <a:r>
              <a:rPr lang="fi-FI" altLang="fi-FI" sz="1800" b="1" u="sng" dirty="0"/>
              <a:t>9 p. </a:t>
            </a:r>
            <a:r>
              <a:rPr lang="fi-FI" altLang="fi-FI" sz="1800" dirty="0"/>
              <a:t>(</a:t>
            </a:r>
            <a:r>
              <a:rPr lang="fi-FI" altLang="fi-FI" sz="1800" dirty="0" err="1"/>
              <a:t>max</a:t>
            </a:r>
            <a:r>
              <a:rPr lang="fi-FI" altLang="fi-FI" sz="1800" dirty="0"/>
              <a:t> 16)</a:t>
            </a:r>
            <a:endParaRPr lang="fi-FI" altLang="fi-FI" sz="1800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b="1" dirty="0"/>
              <a:t>Painotettavat arvosanat</a:t>
            </a:r>
            <a:r>
              <a:rPr lang="fi-FI" altLang="fi-FI" sz="1800" dirty="0"/>
              <a:t> =taito- ja taideaineet, 7.lk (ja valinnaisaine 9.lk)   </a:t>
            </a:r>
          </a:p>
          <a:p>
            <a:pPr>
              <a:lnSpc>
                <a:spcPct val="90000"/>
              </a:lnSpc>
              <a:buNone/>
            </a:pPr>
            <a:r>
              <a:rPr lang="fi-FI" altLang="fi-FI" sz="1800" u="sng" dirty="0"/>
              <a:t>kotitalous 7</a:t>
            </a:r>
            <a:r>
              <a:rPr lang="fi-FI" altLang="fi-FI" dirty="0"/>
              <a:t>,</a:t>
            </a:r>
            <a:r>
              <a:rPr lang="fi-FI" altLang="fi-FI" sz="1800" dirty="0"/>
              <a:t> kuvataide 7, </a:t>
            </a:r>
            <a:r>
              <a:rPr lang="fi-FI" altLang="fi-FI" u="sng" dirty="0"/>
              <a:t>liikunta</a:t>
            </a:r>
            <a:r>
              <a:rPr lang="fi-FI" altLang="fi-FI" sz="1800" u="sng" dirty="0"/>
              <a:t> </a:t>
            </a:r>
            <a:r>
              <a:rPr lang="fi-FI" altLang="fi-FI" u="sng" dirty="0"/>
              <a:t>(v) </a:t>
            </a:r>
            <a:r>
              <a:rPr lang="fi-FI" altLang="fi-FI" sz="1800" u="sng" dirty="0"/>
              <a:t>8 </a:t>
            </a:r>
            <a:r>
              <a:rPr lang="fi-FI" altLang="fi-FI" dirty="0"/>
              <a:t>,</a:t>
            </a:r>
            <a:r>
              <a:rPr lang="fi-FI" altLang="fi-FI" sz="1800" dirty="0"/>
              <a:t> musiikki 7  ja </a:t>
            </a:r>
            <a:r>
              <a:rPr lang="fi-FI" altLang="fi-FI" sz="1800" u="sng" dirty="0"/>
              <a:t>tekninen työ 7 (</a:t>
            </a:r>
            <a:r>
              <a:rPr lang="fi-FI" altLang="fi-FI" u="sng" dirty="0"/>
              <a:t>pv) 8</a:t>
            </a:r>
            <a:r>
              <a:rPr lang="fi-FI" altLang="fi-FI" sz="1800" u="sng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/>
              <a:t>ka </a:t>
            </a:r>
            <a:r>
              <a:rPr lang="fi-FI" altLang="fi-FI" dirty="0"/>
              <a:t>7,5=&gt;</a:t>
            </a:r>
            <a:r>
              <a:rPr lang="fi-FI" altLang="fi-FI" sz="1800" dirty="0"/>
              <a:t> 											</a:t>
            </a:r>
            <a:r>
              <a:rPr lang="fi-FI" altLang="fi-FI" sz="1800" b="1" u="sng" dirty="0"/>
              <a:t>4  p.</a:t>
            </a:r>
            <a:r>
              <a:rPr lang="fi-FI" altLang="fi-FI" sz="1800" dirty="0"/>
              <a:t>(</a:t>
            </a:r>
            <a:r>
              <a:rPr lang="fi-FI" altLang="fi-FI" sz="1800" dirty="0" err="1"/>
              <a:t>max</a:t>
            </a:r>
            <a:r>
              <a:rPr lang="fi-FI" altLang="fi-FI" sz="1800" dirty="0"/>
              <a:t> 8)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b="1" dirty="0"/>
              <a:t>Hakutoivepisteet </a:t>
            </a:r>
            <a:r>
              <a:rPr lang="fi-FI" altLang="fi-FI" sz="1800" dirty="0"/>
              <a:t>1. toiveesta ammatilliseen koulutukseen  </a:t>
            </a:r>
            <a:r>
              <a:rPr lang="fi-FI" altLang="fi-FI" sz="1800" b="1" u="sng" dirty="0"/>
              <a:t>2 p.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/>
              <a:t>(Pääsy- ja soveltuvuuskoepisteet 1-10 pistettä)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b="1" dirty="0"/>
              <a:t>Yhteispistemäärä 									</a:t>
            </a:r>
            <a:r>
              <a:rPr lang="fi-FI" altLang="fi-FI" sz="1800" b="1" u="sng" dirty="0"/>
              <a:t> 21 </a:t>
            </a:r>
            <a:r>
              <a:rPr lang="fi-FI" altLang="fi-FI" sz="2000" b="1" u="sng" dirty="0"/>
              <a:t>pistettä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/>
              <a:t>(v. 2024 alin pistemäärä 21 pistettä)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EAA120BCA02944A85E0642B0AA2157B" ma:contentTypeVersion="11" ma:contentTypeDescription="Luo uusi asiakirja." ma:contentTypeScope="" ma:versionID="cf0d834aa5ab8382d0ed993710df616a">
  <xsd:schema xmlns:xsd="http://www.w3.org/2001/XMLSchema" xmlns:xs="http://www.w3.org/2001/XMLSchema" xmlns:p="http://schemas.microsoft.com/office/2006/metadata/properties" xmlns:ns3="036126a5-ab2d-4183-aa74-a7ff663e4d6f" xmlns:ns4="9ea13c04-50d2-423f-8954-a3fb63f4f97b" targetNamespace="http://schemas.microsoft.com/office/2006/metadata/properties" ma:root="true" ma:fieldsID="c8e607a703a7a36d970330c516cf9263" ns3:_="" ns4:_="">
    <xsd:import namespace="036126a5-ab2d-4183-aa74-a7ff663e4d6f"/>
    <xsd:import namespace="9ea13c04-50d2-423f-8954-a3fb63f4f9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126a5-ab2d-4183-aa74-a7ff663e4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13c04-50d2-423f-8954-a3fb63f4f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D8B292-7398-4CAE-8D4A-2DDFD49E95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65D5E3-6EE4-4A8D-B7EE-52ED2E5BCE46}">
  <ds:schemaRefs>
    <ds:schemaRef ds:uri="036126a5-ab2d-4183-aa74-a7ff663e4d6f"/>
    <ds:schemaRef ds:uri="9ea13c04-50d2-423f-8954-a3fb63f4f9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317C34-AA50-40C4-8F45-34CC4C869FBD}">
  <ds:schemaRefs>
    <ds:schemaRef ds:uri="036126a5-ab2d-4183-aa74-a7ff663e4d6f"/>
    <ds:schemaRef ds:uri="9ea13c04-50d2-423f-8954-a3fb63f4f9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2546</Words>
  <Application>Microsoft Office PowerPoint</Application>
  <PresentationFormat>Näytössä katseltava diaesitys (4:3)</PresentationFormat>
  <Paragraphs>270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Century Gothic</vt:lpstr>
      <vt:lpstr>Times New Roman</vt:lpstr>
      <vt:lpstr>Wingdings</vt:lpstr>
      <vt:lpstr>Wingdings 3</vt:lpstr>
      <vt:lpstr>Kuiskaus</vt:lpstr>
      <vt:lpstr>TERVETULOA VANHEMPAINILTAAN</vt:lpstr>
      <vt:lpstr>Illan runko</vt:lpstr>
      <vt:lpstr>Vaihtoehdot 9. luokan jälkeen 1/2</vt:lpstr>
      <vt:lpstr>Vaihtoehdot 9. luokan jälkeen 2/2</vt:lpstr>
      <vt:lpstr>Yhteishaku 18.2.-18.3.2025  </vt:lpstr>
      <vt:lpstr>Hakutoivejärjestys</vt:lpstr>
      <vt:lpstr>Harkintaan perustuva valinta   Oppilaitos voi valita ammatilliseen koulutukseen opiskelijan henkilöön liittyvien syiden perusteella korkeintaan 30% opiskelijoista pistejärjestyksestä riippumatta.  Harkintaan perustuvassa valinnassa hakeva on aina mukana myös normaalissa pistelaskentaan perustuvassa valinnassa.     </vt:lpstr>
      <vt:lpstr>Ammatillisen koulutuksen pääsykriteerit   </vt:lpstr>
      <vt:lpstr>Esimerkki pisteiden laskusta (ao)</vt:lpstr>
      <vt:lpstr>Pääsy- tai soveltuvuuskokeet kevät 2024   (ammatilliset oppilaitokset)</vt:lpstr>
      <vt:lpstr>Lukioiden pääsykriteerit</vt:lpstr>
      <vt:lpstr>Pääsy- tai soveltuvuuskokeet kevät 2024           (lukiot)</vt:lpstr>
      <vt:lpstr>Mistä apua omaa koulutuspaikkaa             miettiessä?  -Wilma-viestit opolta (tietoa esim. tulevista infoista, ja linkkejä tärkeille sivuille) -Henkilökohtainen ohjaus (nuori tai nuori + kotiväki) -Oppilaitosten esitteet ja kotisivut  -Tutustumiskäynnit, ammattipäivät, koulutuskokeilut -Oppilaitosten avoimet ovet, teema- ja info-illat (Teams ja paikanpäällä)   -Jatko-opintoillat:   -Erityisammattioppilaitokset keskiviikkona 9.10. iltatilaisuus Tredun          Hepolamminkadun toimipisteessä.   -Tampereen Jatko-opintoilta torstaina 7.11. klo 18-20 Teams   -Kangasalan Jatko-opintoilta torstaina14.11.2024 Iltatilaisuus           vanhemmille ja oppilaille.       Opiskelu toisella asteella opiskelijoiden kertomana: ammatillinen,          kaksoistutkinto, lukio, TUVA   Messut: oppilaitosten edustajia lukioista ja ammatillisista oppilaitoksista   Illan päätteeksi Kangasalan lukion oma info-ilta -Yhteishakuvanhempainilta tammikuu/helmikuussa 2025 - Terveydellisissä kysymyksissä ole yhteydessä terveydenhoitajaan!  </vt:lpstr>
      <vt:lpstr>Henkilökohtainen ohjaus</vt:lpstr>
      <vt:lpstr>Tutustumiskäynnit, ammattipäivät ja      koulutuskokeilut</vt:lpstr>
      <vt:lpstr>Tutustumiskäyntien, ammattipäivien ja      koulutuskokeilujen järjestäminen</vt:lpstr>
      <vt:lpstr>9 viikkoa+ 9 viikkoa +9 viikkoa =&gt; YH </vt:lpstr>
      <vt:lpstr>Toiveita opolta</vt:lpstr>
      <vt:lpstr>Tavoite</vt:lpstr>
      <vt:lpstr>Ajatuksia syksylle…</vt:lpstr>
      <vt:lpstr>Lisätietoa</vt:lpstr>
      <vt:lpstr> Yhteishaun tulokset kesällä 2024 </vt:lpstr>
      <vt:lpstr> Lukioiden keskiarvorajoja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TÄRKEITÄ PÄIVÄNMÄÄRIÄ</dc:title>
  <dc:creator>Opettaja</dc:creator>
  <cp:lastModifiedBy>Laaksonen Tuire</cp:lastModifiedBy>
  <cp:revision>147</cp:revision>
  <cp:lastPrinted>2023-08-07T12:08:33Z</cp:lastPrinted>
  <dcterms:created xsi:type="dcterms:W3CDTF">2007-08-28T14:26:21Z</dcterms:created>
  <dcterms:modified xsi:type="dcterms:W3CDTF">2024-08-30T08:20:40Z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0x0101002EAA120BCA02944A85E0642B0AA2157B</vt:lpwstr>
  </property>
</Properties>
</file>