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0" r:id="rId5"/>
    <p:sldId id="280" r:id="rId6"/>
    <p:sldId id="316" r:id="rId7"/>
    <p:sldId id="296" r:id="rId8"/>
    <p:sldId id="286" r:id="rId9"/>
    <p:sldId id="279" r:id="rId10"/>
    <p:sldId id="283" r:id="rId11"/>
    <p:sldId id="28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/>
    <p:restoredTop sz="94758"/>
  </p:normalViewPr>
  <p:slideViewPr>
    <p:cSldViewPr snapToGrid="0" snapToObjects="1">
      <p:cViewPr varScale="1">
        <p:scale>
          <a:sx n="112" d="100"/>
          <a:sy n="112" d="100"/>
        </p:scale>
        <p:origin x="6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>
            <a:extLst>
              <a:ext uri="{FF2B5EF4-FFF2-40B4-BE49-F238E27FC236}">
                <a16:creationId xmlns:a16="http://schemas.microsoft.com/office/drawing/2014/main" id="{6C2A2CE9-69A7-4CCF-936D-4A361DE21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>
            <a:extLst>
              <a:ext uri="{FF2B5EF4-FFF2-40B4-BE49-F238E27FC236}">
                <a16:creationId xmlns:a16="http://schemas.microsoft.com/office/drawing/2014/main" id="{5A90B46E-D193-4E90-AD36-7141801C1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altLang="fi-FI"/>
          </a:p>
        </p:txBody>
      </p:sp>
      <p:sp>
        <p:nvSpPr>
          <p:cNvPr id="34820" name="Dian numeron paikkamerkki 3">
            <a:extLst>
              <a:ext uri="{FF2B5EF4-FFF2-40B4-BE49-F238E27FC236}">
                <a16:creationId xmlns:a16="http://schemas.microsoft.com/office/drawing/2014/main" id="{043E783E-B11C-4B7E-A4E8-76519DBA3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97EBF-3AFB-4557-AB96-9C48D09CE6EF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823" y="1828806"/>
            <a:ext cx="5238354" cy="176184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682720"/>
            <a:ext cx="523835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80"/>
          <a:stretch/>
        </p:blipFill>
        <p:spPr>
          <a:xfrm>
            <a:off x="0" y="-1"/>
            <a:ext cx="1952823" cy="68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1" y="403412"/>
            <a:ext cx="2118798" cy="82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33399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5"/>
                </a:solidFill>
              </a:rPr>
              <a:t>talous.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399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7638" y="2072640"/>
            <a:ext cx="5257801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2"/>
                </a:solidFill>
              </a:rPr>
              <a:t>elinkeinoelämän tuki.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7639" y="1547134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944188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4"/>
                </a:solidFill>
              </a:rPr>
              <a:t>palveluasenne.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944188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57625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6"/>
                </a:solidFill>
              </a:rPr>
              <a:t>välittäminen.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105074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30628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tx2"/>
                </a:solidFill>
              </a:rPr>
              <a:t>Kangasala.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78077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079" y="1825625"/>
            <a:ext cx="421277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6026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57385"/>
            <a:ext cx="439398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081" y="2505075"/>
            <a:ext cx="43939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045" y="1857385"/>
            <a:ext cx="407071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045" y="2505075"/>
            <a:ext cx="40707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306239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30623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0173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0173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271405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27140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14077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14077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72142" y="236873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rgbClr val="00974B"/>
                </a:solidFill>
              </a:rPr>
              <a:t>elinympäristö.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2142" y="184322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25625"/>
            <a:ext cx="848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6661" y="6356357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6063" y="6356357"/>
            <a:ext cx="4368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78" y="6356357"/>
            <a:ext cx="46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01736" cy="270550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SUORAMAN KOULU/</a:t>
            </a:r>
            <a:r>
              <a:rPr lang="en-GB" b="0" dirty="0" err="1"/>
              <a:t>Tursolan</a:t>
            </a:r>
            <a:r>
              <a:rPr lang="en-GB" b="0" dirty="0"/>
              <a:t> </a:t>
            </a:r>
            <a:r>
              <a:rPr lang="en-GB" b="0" dirty="0" err="1"/>
              <a:t>korttelikoulu</a:t>
            </a:r>
            <a:br>
              <a:rPr lang="en-GB" b="0" dirty="0"/>
            </a:br>
            <a:br>
              <a:rPr lang="en-GB" b="0" dirty="0"/>
            </a:br>
            <a:r>
              <a:rPr lang="en-GB" sz="3100" b="0" dirty="0" err="1"/>
              <a:t>Turvallinen</a:t>
            </a:r>
            <a:r>
              <a:rPr lang="en-GB" sz="3100" b="0" dirty="0"/>
              <a:t> </a:t>
            </a:r>
            <a:r>
              <a:rPr lang="en-GB" sz="3100" b="0" dirty="0" err="1"/>
              <a:t>yhteisö</a:t>
            </a:r>
            <a:r>
              <a:rPr lang="en-GB" sz="3100" b="0" dirty="0"/>
              <a:t>, </a:t>
            </a:r>
            <a:r>
              <a:rPr lang="en-GB" sz="3100" b="0" dirty="0" err="1"/>
              <a:t>elinikäinen</a:t>
            </a:r>
            <a:r>
              <a:rPr lang="en-GB" sz="3100" b="0" dirty="0"/>
              <a:t> </a:t>
            </a:r>
            <a:r>
              <a:rPr lang="en-GB" sz="3100" b="0" dirty="0" err="1"/>
              <a:t>kasvu</a:t>
            </a:r>
            <a:r>
              <a:rPr lang="en-GB" sz="3100" b="0" dirty="0"/>
              <a:t>, </a:t>
            </a:r>
            <a:r>
              <a:rPr lang="en-GB" sz="3100" b="0" dirty="0" err="1"/>
              <a:t>hyvinvointi</a:t>
            </a:r>
            <a:r>
              <a:rPr lang="en-GB" sz="3100" b="0" dirty="0"/>
              <a:t> ja </a:t>
            </a:r>
            <a:r>
              <a:rPr lang="en-GB" sz="3100" b="0" dirty="0" err="1"/>
              <a:t>oppiminen</a:t>
            </a:r>
            <a:r>
              <a:rPr lang="en-GB" sz="3100" b="0" dirty="0"/>
              <a:t> - </a:t>
            </a:r>
            <a:r>
              <a:rPr lang="en-GB" sz="3100" b="0" dirty="0" err="1"/>
              <a:t>innostuksen</a:t>
            </a:r>
            <a:r>
              <a:rPr lang="en-GB" sz="3100" b="0" dirty="0"/>
              <a:t> ja </a:t>
            </a:r>
            <a:r>
              <a:rPr lang="en-GB" sz="3100" b="0" dirty="0" err="1"/>
              <a:t>ilon</a:t>
            </a:r>
            <a:r>
              <a:rPr lang="en-GB" sz="3100" b="0" dirty="0"/>
              <a:t> </a:t>
            </a:r>
            <a:r>
              <a:rPr lang="en-GB" sz="3100" b="0" dirty="0" err="1"/>
              <a:t>kautta</a:t>
            </a:r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4705046" cy="279599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Arvomme</a:t>
            </a:r>
            <a:r>
              <a:rPr lang="en-GB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turvallisuus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yhteisöllisyys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ilo ja innostus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hyvän huomaaminen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hyvinvointi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monilukutaito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ammatillisuus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kiireettömyys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hyvä ilmapiiri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myönteinen</a:t>
            </a:r>
            <a:r>
              <a:rPr lang="en-US" dirty="0"/>
              <a:t> </a:t>
            </a:r>
            <a:r>
              <a:rPr lang="en-US" dirty="0" err="1"/>
              <a:t>ratkaisukeskeisyys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11383-8E5A-4925-ACBA-E0A33C1B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3" y="311875"/>
            <a:ext cx="8489225" cy="369162"/>
          </a:xfrm>
        </p:spPr>
        <p:txBody>
          <a:bodyPr>
            <a:normAutofit fontScale="90000"/>
          </a:bodyPr>
          <a:lstStyle/>
          <a:p>
            <a:r>
              <a:rPr lang="fi-FI" dirty="0"/>
              <a:t>Koulun toimintakulttuuri</a:t>
            </a:r>
          </a:p>
        </p:txBody>
      </p:sp>
      <p:sp>
        <p:nvSpPr>
          <p:cNvPr id="5" name="AutoShape 4" descr="https://euc-powerpoint.officeapps.live.com/pods/GetClipboardImage.ashx?Id=243edd03-a224-45db-88cc-471a22389f82&amp;DC=GEU10&amp;pkey=24f505f4-df7c-4244-8936-9a3dbde03d94&amp;wdwaccluster=GEU10">
            <a:extLst>
              <a:ext uri="{FF2B5EF4-FFF2-40B4-BE49-F238E27FC236}">
                <a16:creationId xmlns:a16="http://schemas.microsoft.com/office/drawing/2014/main" id="{56158FEA-CDF8-4409-98F7-32584FAEAFC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02081" y="768927"/>
            <a:ext cx="84892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fi-FI" dirty="0"/>
              <a:t>Tämä koskee kaikkea koulussa tapahtuvaa koulun järjestämää toimintaa, kuten perusopetus, varhaiskasvatus, kerhot ja </a:t>
            </a:r>
            <a:r>
              <a:rPr lang="fi-FI" dirty="0" err="1"/>
              <a:t>iltapäiväkerhot</a:t>
            </a:r>
            <a:r>
              <a:rPr lang="fi-FI" dirty="0"/>
              <a:t>. </a:t>
            </a:r>
            <a:r>
              <a:rPr lang="en-US" dirty="0"/>
              <a:t>​</a:t>
            </a:r>
          </a:p>
          <a:p>
            <a:pPr fontAlgn="base"/>
            <a:endParaRPr lang="fi-FI" dirty="0"/>
          </a:p>
          <a:p>
            <a:pPr marL="0" indent="0" fontAlgn="base">
              <a:buNone/>
            </a:pPr>
            <a:r>
              <a:rPr lang="fi-FI" b="1" dirty="0"/>
              <a:t>Oppilaan ainutlaatuisuus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jokaisen oppilaan oikeus kasvaa täyteen mittaansa ihmisenä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terveen itsetunnon ja itsensä tuntemisen kehittäminen 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katsotaan lasta kauniisti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fi-FI" b="1" dirty="0"/>
              <a:t>Oppilaan oikeus hyvään opetukseen 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jokaisena koulupäivänä jokaisella oppilaalla on oikeus opetussuunnitelman mukaiseen hyvään opetukseen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opetuksessa pyritään huomioimaan oppilaan erityistarpeet ja tavallisen oppilaan oikeus saada laadukasta perusopetusta (esim. </a:t>
            </a:r>
            <a:r>
              <a:rPr lang="fi-FI" dirty="0" err="1"/>
              <a:t>jakotunnit</a:t>
            </a:r>
            <a:r>
              <a:rPr lang="fi-FI" dirty="0"/>
              <a:t>, </a:t>
            </a:r>
            <a:r>
              <a:rPr lang="fi-FI" dirty="0" err="1"/>
              <a:t>palkkitunnit</a:t>
            </a:r>
            <a:r>
              <a:rPr lang="fi-FI" dirty="0"/>
              <a:t>, lukuryhmät ja muut pienryhmät, tukiopetus)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oppimisympäristöjen turvallisuus (käytänteet kirjataan, niitä noudatetaan ja valvotaan, kiinteistöjen ja muun fyysisen ympäristön kunnossapito) 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rakentava, kannustava palaute ja oikeudenmukainen arviointi </a:t>
            </a:r>
            <a:r>
              <a:rPr lang="en-US" dirty="0"/>
              <a:t>​</a:t>
            </a:r>
          </a:p>
          <a:p>
            <a:pPr fontAlgn="base"/>
            <a:r>
              <a:rPr lang="fi-FI" dirty="0" err="1"/>
              <a:t>Suoraman</a:t>
            </a:r>
            <a:r>
              <a:rPr lang="fi-FI" dirty="0"/>
              <a:t> koulussa tavoitteena on hyvä, kiireetön ja rento ilmapiiri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fi-FI" b="1" dirty="0"/>
              <a:t>Ihmisyys 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välittävä ja arvostava vuorovaikutus</a:t>
            </a:r>
            <a:r>
              <a:rPr lang="fi-FI" dirty="0"/>
              <a:t> (oppilaan myönteinen kohtaaminen, hyvät tavat, itseilmaisun taito, oman toiminnan arviointi ja ohjaaminen, pettymysten sietokyky) 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olemme ratkaisukeskeisiä kaikessa toiminnassamme, emme rankaisukeskeisiä </a:t>
            </a:r>
            <a:r>
              <a:rPr lang="fi-FI" dirty="0"/>
              <a:t>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koulurauhaa ja oikeudenmukaisuutta edistävät käytänteet (esim. kiusaamisen vastainen suunnitelma, kasvatusohjaaja, kuraattori, koulupsykologi)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fi-FI" b="1" dirty="0"/>
              <a:t>Sivistys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elinikäisen ja elämää varten oppimisen näkökulma (mm. kotitehtävien säännöllinen antaminen ja tekeminen ohjaavat ahkeruuteen, työn tekemiseen ja kaikenlaisten tehtäviensuorittamiseen)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toisen asemaan asettuminen (eri-ikäiset ihmiset, vammaiset, erilaisista kulttuureista tulleet ihmiset)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informatiivisen ja eettisen arviointikyvyn kehittäminen (lähdekritiikki esim. esitelmiä tehdessä)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rohkeus puolustaa hyvää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fi-FI" b="1" dirty="0"/>
              <a:t>Hyvinvointi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Kangasalan kaupungin yhteisten laaja-alaisten hyvinvointitaitojen kehittäminen (hyvinvoinnin </a:t>
            </a:r>
            <a:r>
              <a:rPr lang="fi-FI" dirty="0" err="1"/>
              <a:t>vuosikello</a:t>
            </a:r>
            <a:r>
              <a:rPr lang="fi-FI" dirty="0"/>
              <a:t>)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46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kstiruutu 1">
            <a:extLst>
              <a:ext uri="{FF2B5EF4-FFF2-40B4-BE49-F238E27FC236}">
                <a16:creationId xmlns:a16="http://schemas.microsoft.com/office/drawing/2014/main" id="{A4D19D0F-B4BF-41AF-A98F-0A4C41DF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1" y="533876"/>
            <a:ext cx="5392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3200" dirty="0">
                <a:solidFill>
                  <a:schemeClr val="tx1"/>
                </a:solidFill>
                <a:latin typeface="+mn-lt"/>
              </a:rPr>
              <a:t>AUKTORITEETIN NELIKENTTÄ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C0AC4A34-4D82-4143-B384-A15D73CBF13B}"/>
              </a:ext>
            </a:extLst>
          </p:cNvPr>
          <p:cNvCxnSpPr/>
          <p:nvPr/>
        </p:nvCxnSpPr>
        <p:spPr>
          <a:xfrm>
            <a:off x="4564063" y="1993900"/>
            <a:ext cx="0" cy="345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1E7DEF7-F152-452A-AFC5-FD0311D1C620}"/>
              </a:ext>
            </a:extLst>
          </p:cNvPr>
          <p:cNvCxnSpPr>
            <a:endCxn id="33800" idx="1"/>
          </p:cNvCxnSpPr>
          <p:nvPr/>
        </p:nvCxnSpPr>
        <p:spPr>
          <a:xfrm>
            <a:off x="2951163" y="3668713"/>
            <a:ext cx="3057525" cy="46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kstiruutu 6">
            <a:extLst>
              <a:ext uri="{FF2B5EF4-FFF2-40B4-BE49-F238E27FC236}">
                <a16:creationId xmlns:a16="http://schemas.microsoft.com/office/drawing/2014/main" id="{B1D590C3-7204-44ED-BAB0-104DB660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1617663"/>
            <a:ext cx="2201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saatavilla, lämmin</a:t>
            </a:r>
          </a:p>
        </p:txBody>
      </p:sp>
      <p:sp>
        <p:nvSpPr>
          <p:cNvPr id="33798" name="Tekstiruutu 7">
            <a:extLst>
              <a:ext uri="{FF2B5EF4-FFF2-40B4-BE49-F238E27FC236}">
                <a16:creationId xmlns:a16="http://schemas.microsoft.com/office/drawing/2014/main" id="{E2AC9C6C-ADDE-4F33-90D3-7805382A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65763"/>
            <a:ext cx="3070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vaikeasti saatavilla, kylmä</a:t>
            </a:r>
          </a:p>
        </p:txBody>
      </p:sp>
      <p:sp>
        <p:nvSpPr>
          <p:cNvPr id="33799" name="Tekstiruutu 8">
            <a:extLst>
              <a:ext uri="{FF2B5EF4-FFF2-40B4-BE49-F238E27FC236}">
                <a16:creationId xmlns:a16="http://schemas.microsoft.com/office/drawing/2014/main" id="{5B64BA23-8EA0-4ED3-BFDD-136FBA13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5" y="3483769"/>
            <a:ext cx="2427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säännöt vaihtelevat</a:t>
            </a:r>
          </a:p>
        </p:txBody>
      </p:sp>
      <p:sp>
        <p:nvSpPr>
          <p:cNvPr id="33800" name="Tekstiruutu 9">
            <a:extLst>
              <a:ext uri="{FF2B5EF4-FFF2-40B4-BE49-F238E27FC236}">
                <a16:creationId xmlns:a16="http://schemas.microsoft.com/office/drawing/2014/main" id="{0C2D8D1F-9D1F-4FDC-B6AE-13E8A8F0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3530600"/>
            <a:ext cx="3055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yleiset ja lausutut säännöt</a:t>
            </a:r>
          </a:p>
        </p:txBody>
      </p:sp>
      <p:sp>
        <p:nvSpPr>
          <p:cNvPr id="33801" name="Tekstiruutu 10">
            <a:extLst>
              <a:ext uri="{FF2B5EF4-FFF2-40B4-BE49-F238E27FC236}">
                <a16:creationId xmlns:a16="http://schemas.microsoft.com/office/drawing/2014/main" id="{079E5B4F-8A49-4C0A-8C93-8DFF7E54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035" y="2952750"/>
            <a:ext cx="16722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+mn-lt"/>
              </a:rPr>
              <a:t>HEMMOTTELEVA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+mn-lt"/>
              </a:rPr>
              <a:t>KASVATUS</a:t>
            </a:r>
          </a:p>
        </p:txBody>
      </p:sp>
      <p:sp>
        <p:nvSpPr>
          <p:cNvPr id="33802" name="Tekstiruutu 11">
            <a:extLst>
              <a:ext uri="{FF2B5EF4-FFF2-40B4-BE49-F238E27FC236}">
                <a16:creationId xmlns:a16="http://schemas.microsoft.com/office/drawing/2014/main" id="{EE7CB0B0-D168-4F74-B190-DB254E558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219" y="3967163"/>
            <a:ext cx="14670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+mn-lt"/>
              </a:rPr>
              <a:t>LAIMINLYÖVÄ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+mn-lt"/>
              </a:rPr>
              <a:t>KASVATUS</a:t>
            </a:r>
          </a:p>
        </p:txBody>
      </p:sp>
      <p:sp>
        <p:nvSpPr>
          <p:cNvPr id="33803" name="Tekstiruutu 12">
            <a:extLst>
              <a:ext uri="{FF2B5EF4-FFF2-40B4-BE49-F238E27FC236}">
                <a16:creationId xmlns:a16="http://schemas.microsoft.com/office/drawing/2014/main" id="{22C42AC6-9234-4060-BF74-7939DA9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968750"/>
            <a:ext cx="15392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+mn-lt"/>
              </a:rPr>
              <a:t>KOMENTELEVA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+mn-lt"/>
              </a:rPr>
              <a:t>KASVATUS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516754F-6B5F-4661-9244-CC40470C6B77}"/>
              </a:ext>
            </a:extLst>
          </p:cNvPr>
          <p:cNvSpPr txBox="1"/>
          <p:nvPr/>
        </p:nvSpPr>
        <p:spPr>
          <a:xfrm>
            <a:off x="4851400" y="2944813"/>
            <a:ext cx="221406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500" dirty="0">
                <a:solidFill>
                  <a:srgbClr val="00B050"/>
                </a:solidFill>
              </a:rPr>
              <a:t>AUKTORITEETTIIN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500" dirty="0">
                <a:solidFill>
                  <a:srgbClr val="00B050"/>
                </a:solidFill>
              </a:rPr>
              <a:t>PERUSTUVA KASVATUS</a:t>
            </a:r>
          </a:p>
        </p:txBody>
      </p:sp>
      <p:sp>
        <p:nvSpPr>
          <p:cNvPr id="2" name="Iloiset kasvot 1">
            <a:extLst>
              <a:ext uri="{FF2B5EF4-FFF2-40B4-BE49-F238E27FC236}">
                <a16:creationId xmlns:a16="http://schemas.microsoft.com/office/drawing/2014/main" id="{4B8877DE-15C0-4D17-BF08-59CC19C95D11}"/>
              </a:ext>
            </a:extLst>
          </p:cNvPr>
          <p:cNvSpPr/>
          <p:nvPr/>
        </p:nvSpPr>
        <p:spPr>
          <a:xfrm>
            <a:off x="5975350" y="2132013"/>
            <a:ext cx="541338" cy="541337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ECE91-39AE-49C6-9CF5-3F320BDB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Huoltajien kanssa tehtävästä yhteistyöstä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0D9C1-5C28-418C-AB9F-54818C54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Huoltajien osallisuus sekä mahdollisuus olla mukana esiopetus- ja koulutyössä ja sen kehittämisessä on keskeinen osa toimintakulttuuria.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Kodin, esiopetuksen ja koulun kasvatusyhteistyö lisää oppilaan, luokan ja koko esiopetus- ja kouluyhteisön hyvinvointia ja turvallisuutta.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b="1" dirty="0"/>
              <a:t>Päävastuu kasvatuksesta on vanhemmilla, koulu ja muut toimijat täydentävät ja rikastavat kotikasvatusta.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Vastuu huoltajien, esiopetuksen ja koulun yhteistyön edellytysten kehittämisestä on opetuksen järjestäjällä.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Yhteistyön lähtökohtana on luottamuksen rakentaminen, avoimuus ja keskinäinen kunnioitus.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Toimitaan lapsen edun mukaisesti.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5F359-E573-4CD0-BC5F-F6C8F5D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725845"/>
          </a:xfrm>
        </p:spPr>
        <p:txBody>
          <a:bodyPr/>
          <a:lstStyle/>
          <a:p>
            <a:r>
              <a:rPr lang="fi-FI" dirty="0"/>
              <a:t>Oppimiskäsitys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4256ED-3968-4CDC-B74E-59CD63A8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236017"/>
            <a:ext cx="8489225" cy="4940946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fi-FI" dirty="0"/>
              <a:t>VUOROVAIKUTUS ​</a:t>
            </a:r>
          </a:p>
          <a:p>
            <a:pPr fontAlgn="base"/>
            <a:r>
              <a:rPr lang="fi-FI" dirty="0"/>
              <a:t>Oppilas oppii toimimaan erilaisissa vuorovaikutussuhteissa: oppilas/oppilas, oppilas/opettaja, oppilas/muu aikuinen, oppilas/muut tahot. ​</a:t>
            </a:r>
          </a:p>
          <a:p>
            <a:pPr marL="0" indent="0" fontAlgn="base">
              <a:buNone/>
            </a:pPr>
            <a:endParaRPr lang="fi-FI" dirty="0"/>
          </a:p>
          <a:p>
            <a:pPr marL="0" indent="0" fontAlgn="base">
              <a:buNone/>
            </a:pPr>
            <a:r>
              <a:rPr lang="fi-FI" dirty="0"/>
              <a:t>TUNNEKOKEMUKSET ​</a:t>
            </a:r>
          </a:p>
          <a:p>
            <a:pPr fontAlgn="base"/>
            <a:r>
              <a:rPr lang="fi-FI" dirty="0"/>
              <a:t>Myönteiset tunnekokemukset sekä oppimisen merkityksellisyys edistävät oppimista. Oppimisen ilo on seurausta ponnisteluista ja hyvin tehdystä työstä. Oppilas oppii sietämään pettymyksiä ja negatiivisia tuntemuksia sekä vastaanottamaan asiallista ja rakentavaa kritiikkiä.  ​</a:t>
            </a:r>
          </a:p>
          <a:p>
            <a:pPr fontAlgn="base"/>
            <a:endParaRPr lang="fi-FI" dirty="0"/>
          </a:p>
          <a:p>
            <a:pPr marL="0" indent="0" fontAlgn="base">
              <a:buNone/>
            </a:pPr>
            <a:r>
              <a:rPr lang="fi-FI" dirty="0"/>
              <a:t>AKTIIVINEN TOIMIJA ​</a:t>
            </a:r>
          </a:p>
          <a:p>
            <a:pPr fontAlgn="base"/>
            <a:r>
              <a:rPr lang="fi-FI" dirty="0"/>
              <a:t>Oppilasta pyritään kasvattamaan vastuullisuuteen omasta työstään ja toiminnastaan.  Aktiivisena toimijana oppilas toimii sekä yksin että erilaisissa ryhmissä. ​</a:t>
            </a:r>
          </a:p>
          <a:p>
            <a:pPr fontAlgn="base"/>
            <a:endParaRPr lang="fi-FI" dirty="0"/>
          </a:p>
          <a:p>
            <a:pPr marL="0" indent="0" fontAlgn="base">
              <a:buNone/>
            </a:pPr>
            <a:r>
              <a:rPr lang="fi-FI" dirty="0"/>
              <a:t>OSALLISUUS JA VASTUULLISUUS ​</a:t>
            </a:r>
          </a:p>
          <a:p>
            <a:pPr fontAlgn="base"/>
            <a:r>
              <a:rPr lang="fi-FI" dirty="0"/>
              <a:t>Tavoitteena on saada kokemus osallisuudesta myös niille oppilaille, joille se ei ole niin luontaista. Vastuullisuus tarkoittaa erityisesti päämäärätietoiseen itseohjautuvuuteen kasvamista. Vastuullinen oppilas edistää oikein suuntautunutta toimintaa oppimisympäristössään. ​</a:t>
            </a:r>
          </a:p>
          <a:p>
            <a:pPr fontAlgn="base"/>
            <a:endParaRPr lang="fi-FI" dirty="0"/>
          </a:p>
          <a:p>
            <a:pPr marL="0" indent="0" fontAlgn="base">
              <a:buNone/>
            </a:pPr>
            <a:r>
              <a:rPr lang="fi-FI" dirty="0"/>
              <a:t>ELINIKÄINEN OPPIMINEN ​</a:t>
            </a:r>
          </a:p>
          <a:p>
            <a:pPr fontAlgn="base"/>
            <a:r>
              <a:rPr lang="fi-FI" dirty="0"/>
              <a:t>Oppiminen ja oppimaan oppiminen ovat erottamaton osa hyvää elämää. Oppiminen on kumulatiivista ja jatkuu läpi elämän.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25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5F1F93-7CBE-4D20-9612-8ABCFB84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Lukuvuoden tavoitteet (opetuspalvelut)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D68C46-7579-4846-91B2-BC391299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544444"/>
            <a:ext cx="8489225" cy="463251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fi-FI" b="1" dirty="0" err="1"/>
              <a:t>Hyvinvointitavoitteet</a:t>
            </a:r>
            <a:r>
              <a:rPr lang="fi-FI" b="1" dirty="0"/>
              <a:t> ​</a:t>
            </a:r>
          </a:p>
          <a:p>
            <a:pPr fontAlgn="base"/>
            <a:r>
              <a:rPr lang="fi-FI" dirty="0"/>
              <a:t>oppilaiden osallisuuden lisääminen ​</a:t>
            </a:r>
          </a:p>
          <a:p>
            <a:pPr fontAlgn="base"/>
            <a:r>
              <a:rPr lang="fi-FI" dirty="0"/>
              <a:t>huoltajien osallisuuden lisääminen ​</a:t>
            </a:r>
          </a:p>
          <a:p>
            <a:pPr fontAlgn="base"/>
            <a:r>
              <a:rPr lang="fi-FI" dirty="0"/>
              <a:t>hyvinvointitaidot ​</a:t>
            </a:r>
            <a:br>
              <a:rPr lang="fi-FI" dirty="0"/>
            </a:br>
            <a:r>
              <a:rPr lang="fi-FI" dirty="0"/>
              <a:t>​</a:t>
            </a:r>
          </a:p>
          <a:p>
            <a:pPr marL="0" indent="0" fontAlgn="base">
              <a:buNone/>
            </a:pPr>
            <a:endParaRPr lang="fi-FI" dirty="0"/>
          </a:p>
          <a:p>
            <a:pPr marL="0" indent="0" fontAlgn="base">
              <a:buNone/>
            </a:pPr>
            <a:r>
              <a:rPr lang="fi-FI" b="1" dirty="0"/>
              <a:t>Pedagogiset tavoitteet ​</a:t>
            </a:r>
          </a:p>
          <a:p>
            <a:pPr fontAlgn="base"/>
            <a:r>
              <a:rPr lang="fi-FI" dirty="0"/>
              <a:t>yrittäjyyskasvatussuunnitelman mukainen toiminta ​</a:t>
            </a:r>
          </a:p>
          <a:p>
            <a:pPr fontAlgn="base"/>
            <a:r>
              <a:rPr lang="fi-FI" dirty="0"/>
              <a:t>yhteisaikuisuus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yhteisopettajuus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OKSA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tiimityö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monipuoliset työtavat​</a:t>
            </a:r>
          </a:p>
          <a:p>
            <a:pPr fontAlgn="base"/>
            <a:r>
              <a:rPr lang="fi-FI" dirty="0"/>
              <a:t>työskentelytaidot </a:t>
            </a:r>
          </a:p>
          <a:p>
            <a:endParaRPr lang="fi-FI" dirty="0"/>
          </a:p>
        </p:txBody>
      </p:sp>
      <p:sp>
        <p:nvSpPr>
          <p:cNvPr id="4" name="AutoShape 2" descr="https://euc-powerpoint.officeapps.live.com/pods/GetClipboardImage.ashx?Id=0038c618-026b-4949-9331-a1d1c24d7b53&amp;DC=GEU10&amp;pkey=04cc6c3f-a8b7-4338-89d5-7d53b8e7ff4a&amp;wdwaccluster=GEU10">
            <a:extLst>
              <a:ext uri="{FF2B5EF4-FFF2-40B4-BE49-F238E27FC236}">
                <a16:creationId xmlns:a16="http://schemas.microsoft.com/office/drawing/2014/main" id="{C02ED8A2-2258-4A9A-AFF1-AB5B88513B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15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34DA1-444A-4E58-9E6C-5B04F38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30"/>
            <a:ext cx="8489225" cy="700620"/>
          </a:xfrm>
        </p:spPr>
        <p:txBody>
          <a:bodyPr/>
          <a:lstStyle/>
          <a:p>
            <a:r>
              <a:rPr lang="fi-FI" dirty="0"/>
              <a:t>Huoltajakyselyn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8625A9-F150-49CF-933E-92C914B4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141423"/>
            <a:ext cx="8489225" cy="55368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/>
              <a:t>Erityisen myönteistä</a:t>
            </a:r>
          </a:p>
          <a:p>
            <a:r>
              <a:rPr lang="en-US" dirty="0" err="1">
                <a:solidFill>
                  <a:srgbClr val="000000"/>
                </a:solidFill>
              </a:rPr>
              <a:t>Koulun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piha-alue</a:t>
            </a:r>
            <a:r>
              <a:rPr lang="en-US" dirty="0">
                <a:solidFill>
                  <a:srgbClr val="000000"/>
                </a:solidFill>
              </a:rPr>
              <a:t> on </a:t>
            </a:r>
            <a:r>
              <a:rPr lang="en-US" dirty="0" err="1">
                <a:solidFill>
                  <a:srgbClr val="000000"/>
                </a:solidFill>
              </a:rPr>
              <a:t>turvallinen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Koululla</a:t>
            </a:r>
            <a:r>
              <a:rPr lang="en-US" dirty="0">
                <a:solidFill>
                  <a:srgbClr val="000000"/>
                </a:solidFill>
              </a:rPr>
              <a:t> ja </a:t>
            </a:r>
            <a:r>
              <a:rPr lang="en-US" dirty="0" err="1">
                <a:solidFill>
                  <a:srgbClr val="000000"/>
                </a:solidFill>
              </a:rPr>
              <a:t>luokassa</a:t>
            </a:r>
            <a:r>
              <a:rPr lang="en-US" dirty="0">
                <a:solidFill>
                  <a:srgbClr val="000000"/>
                </a:solidFill>
              </a:rPr>
              <a:t> on </a:t>
            </a:r>
            <a:r>
              <a:rPr lang="en-US" dirty="0" err="1">
                <a:solidFill>
                  <a:srgbClr val="000000"/>
                </a:solidFill>
              </a:rPr>
              <a:t>lämmin</a:t>
            </a:r>
            <a:r>
              <a:rPr lang="en-US" dirty="0">
                <a:solidFill>
                  <a:srgbClr val="000000"/>
                </a:solidFill>
              </a:rPr>
              <a:t> ja </a:t>
            </a:r>
            <a:r>
              <a:rPr lang="en-US" dirty="0" err="1">
                <a:solidFill>
                  <a:srgbClr val="000000"/>
                </a:solidFill>
              </a:rPr>
              <a:t>turvallinen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ilmapiiri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Oppilas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kohdataan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aidosti</a:t>
            </a:r>
            <a:r>
              <a:rPr lang="en-US" dirty="0">
                <a:solidFill>
                  <a:srgbClr val="000000"/>
                </a:solidFill>
              </a:rPr>
              <a:t> ja </a:t>
            </a:r>
            <a:r>
              <a:rPr lang="en-US" dirty="0" err="1">
                <a:solidFill>
                  <a:srgbClr val="000000"/>
                </a:solidFill>
              </a:rPr>
              <a:t>lämpimästi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koulussa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Oppilas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viihtyy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koulussa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Oppilas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riittävästi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oppimiseen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liittyvää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tukea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Opetus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laadukasta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Opettajat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toimivat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ammattitaitoisesti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Seuraan</a:t>
            </a:r>
            <a:r>
              <a:rPr lang="en-US" dirty="0">
                <a:solidFill>
                  <a:srgbClr val="000000"/>
                </a:solidFill>
              </a:rPr>
              <a:t> ja </a:t>
            </a:r>
            <a:r>
              <a:rPr lang="en-US" dirty="0" err="1">
                <a:solidFill>
                  <a:srgbClr val="000000"/>
                </a:solidFill>
              </a:rPr>
              <a:t>tuen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lapseni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koulunkäyntiä</a:t>
            </a:r>
            <a:r>
              <a:rPr lang="en-US" dirty="0">
                <a:solidFill>
                  <a:srgbClr val="000000"/>
                </a:solidFill>
              </a:rPr>
              <a:t> ja </a:t>
            </a:r>
            <a:r>
              <a:rPr lang="en-US" dirty="0" err="1">
                <a:solidFill>
                  <a:srgbClr val="000000"/>
                </a:solidFill>
              </a:rPr>
              <a:t>oppimista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Olen </a:t>
            </a:r>
            <a:r>
              <a:rPr lang="en-US" dirty="0" err="1">
                <a:solidFill>
                  <a:srgbClr val="000000"/>
                </a:solidFill>
              </a:rPr>
              <a:t>saanut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keskustella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opettajan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kanssa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lapseni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koulunkäynnistä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Yhteistyö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kodin</a:t>
            </a:r>
            <a:r>
              <a:rPr lang="en-US" dirty="0">
                <a:solidFill>
                  <a:srgbClr val="000000"/>
                </a:solidFill>
              </a:rPr>
              <a:t> ja </a:t>
            </a:r>
            <a:r>
              <a:rPr lang="en-US" dirty="0" err="1">
                <a:solidFill>
                  <a:srgbClr val="000000"/>
                </a:solidFill>
              </a:rPr>
              <a:t>koulun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välillä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luottamuksellista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Oppilas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oppii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koulussa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tärkeitä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tietojaja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taitoja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joita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hän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tarvitsee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tulevaisuudessa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Myönteistä</a:t>
            </a:r>
            <a:r>
              <a:rPr lang="en-US" dirty="0"/>
              <a:t> 50-70</a:t>
            </a:r>
          </a:p>
          <a:p>
            <a:r>
              <a:rPr lang="en-US" dirty="0" err="1">
                <a:solidFill>
                  <a:srgbClr val="000000"/>
                </a:solidFill>
              </a:rPr>
              <a:t>Oppimisympäristöt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sisällä</a:t>
            </a:r>
            <a:r>
              <a:rPr lang="en-US" dirty="0">
                <a:solidFill>
                  <a:srgbClr val="000000"/>
                </a:solidFill>
              </a:rPr>
              <a:t> ja </a:t>
            </a:r>
            <a:r>
              <a:rPr lang="en-US" dirty="0" err="1">
                <a:solidFill>
                  <a:srgbClr val="000000"/>
                </a:solidFill>
              </a:rPr>
              <a:t>ulkona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ovat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riittävän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monipuoliset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Järjestyssäännöt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ovat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selkeät</a:t>
            </a:r>
            <a:r>
              <a:rPr lang="en-US" dirty="0">
                <a:solidFill>
                  <a:srgbClr val="000000"/>
                </a:solidFill>
              </a:rPr>
              <a:t> ja </a:t>
            </a:r>
            <a:r>
              <a:rPr lang="en-US" dirty="0" err="1">
                <a:solidFill>
                  <a:srgbClr val="000000"/>
                </a:solidFill>
              </a:rPr>
              <a:t>toimintakulttuuria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edistävät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Koulua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johdetaan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ammattitaitoisesti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Välituntien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turvallisuudesta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huolehdittu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Vaatimustaso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opinnoissa</a:t>
            </a:r>
            <a:r>
              <a:rPr lang="en-US" dirty="0">
                <a:solidFill>
                  <a:srgbClr val="000000"/>
                </a:solidFill>
              </a:rPr>
              <a:t> on </a:t>
            </a:r>
            <a:r>
              <a:rPr lang="en-US" dirty="0" err="1">
                <a:solidFill>
                  <a:srgbClr val="000000"/>
                </a:solidFill>
              </a:rPr>
              <a:t>sopiva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Oppilasta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tuetaan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opiskelussa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riittävästi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Kotitehtäviä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annetaan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sopivasti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Tunneilla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riittävä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työrauha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Tiedottaminen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toiminnasta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riittävää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Opettajat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ovat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tavoitettavissa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riittävän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hyvin</a:t>
            </a:r>
            <a:r>
              <a:rPr lang="en-US" dirty="0">
                <a:solidFill>
                  <a:srgbClr val="000000"/>
                </a:solidFill>
              </a:rPr>
              <a:t> ja Wilma-</a:t>
            </a:r>
            <a:r>
              <a:rPr lang="en-US" dirty="0" err="1">
                <a:solidFill>
                  <a:srgbClr val="000000"/>
                </a:solidFill>
              </a:rPr>
              <a:t>ohjeistuksen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mukaisesti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34DA1-444A-4E58-9E6C-5B04F38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135747"/>
          </a:xfrm>
        </p:spPr>
        <p:txBody>
          <a:bodyPr/>
          <a:lstStyle/>
          <a:p>
            <a:r>
              <a:rPr lang="fi-FI" dirty="0"/>
              <a:t>Huoltajakyselyn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8625A9-F150-49CF-933E-92C914B4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639613"/>
            <a:ext cx="8489225" cy="5038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Kehitettävää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Olen </a:t>
            </a:r>
            <a:r>
              <a:rPr lang="en-US" dirty="0" err="1">
                <a:solidFill>
                  <a:srgbClr val="000000"/>
                </a:solidFill>
              </a:rPr>
              <a:t>tietoinen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koulusovittelukäytännöistä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Voin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huoltajana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vaikuttaa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toimintaan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Oppilaalla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riittävästi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mahdollisuuksia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vaikuttaa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kouluarkeen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Oppilas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osallistuu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oman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oppimisensa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suunnitteluun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Arviointimenetelmät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ovat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monipuolisia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b="1" dirty="0">
              <a:solidFill>
                <a:srgbClr val="000000"/>
              </a:solidFill>
            </a:endParaRPr>
          </a:p>
          <a:p>
            <a:pPr lvl="1"/>
            <a:endParaRPr lang="en-US" b="1" dirty="0">
              <a:solidFill>
                <a:srgbClr val="000000"/>
              </a:solidFill>
            </a:endParaRPr>
          </a:p>
          <a:p>
            <a:pPr marL="342875" lvl="1" indent="0">
              <a:buNone/>
            </a:pPr>
            <a:r>
              <a:rPr lang="en-US" b="1" dirty="0" err="1">
                <a:solidFill>
                  <a:srgbClr val="000000"/>
                </a:solidFill>
              </a:rPr>
              <a:t>Avoimet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vastaukset</a:t>
            </a:r>
            <a:r>
              <a:rPr lang="fi-FI" b="1" dirty="0">
                <a:solidFill>
                  <a:srgbClr val="000000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Pieni piha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Lisää positiivista palautetta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Epämiellyttävä haju koulun tiloissa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Opettajille omat työpuhelimet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Perinteisiä joulujuhlia kaivataan</a:t>
            </a:r>
          </a:p>
          <a:p>
            <a:pPr lvl="1">
              <a:buFontTx/>
              <a:buChar char="-"/>
            </a:pPr>
            <a:r>
              <a:rPr lang="fi-FI" dirty="0" err="1">
                <a:solidFill>
                  <a:srgbClr val="000000"/>
                </a:solidFill>
              </a:rPr>
              <a:t>Suoraman</a:t>
            </a:r>
            <a:r>
              <a:rPr lang="fi-FI" dirty="0">
                <a:solidFill>
                  <a:srgbClr val="000000"/>
                </a:solidFill>
              </a:rPr>
              <a:t> yhteistyön hyödyntäminen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Ero </a:t>
            </a:r>
            <a:r>
              <a:rPr lang="fi-FI" dirty="0" err="1">
                <a:solidFill>
                  <a:srgbClr val="000000"/>
                </a:solidFill>
              </a:rPr>
              <a:t>Suoraman</a:t>
            </a:r>
            <a:r>
              <a:rPr lang="fi-FI" dirty="0">
                <a:solidFill>
                  <a:srgbClr val="000000"/>
                </a:solidFill>
              </a:rPr>
              <a:t> kanssa. Läksyt, kerhot, oheistapahtumat jne..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Kuka johtaa koulua?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Kiitos</a:t>
            </a:r>
            <a:r>
              <a:rPr lang="en-GB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Jyrki Taipale</a:t>
            </a:r>
          </a:p>
          <a:p>
            <a:r>
              <a:rPr lang="en-GB" dirty="0"/>
              <a:t>+358 50 4411 720</a:t>
            </a:r>
          </a:p>
          <a:p>
            <a:r>
              <a:rPr lang="en-GB" dirty="0"/>
              <a:t>Jyrki.taipale@kangasala.fi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4-3" id="{8E8D58BD-47C8-9148-9C12-D3EA5A08564B}" vid="{5056DB4B-E7B1-D645-A6BB-11DE461D5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09EBB1D70E424DABCC9D480A821F17" ma:contentTypeVersion="17" ma:contentTypeDescription="Luo uusi asiakirja." ma:contentTypeScope="" ma:versionID="98f5ccb27c2f5b9e05d1d30e734303a6">
  <xsd:schema xmlns:xsd="http://www.w3.org/2001/XMLSchema" xmlns:xs="http://www.w3.org/2001/XMLSchema" xmlns:p="http://schemas.microsoft.com/office/2006/metadata/properties" xmlns:ns1="http://schemas.microsoft.com/sharepoint/v3" xmlns:ns3="e9ded2ca-ba4c-48cd-89fc-8b2eeb8eee66" xmlns:ns4="107b3dc8-9820-41ab-8b74-04673ed4fab9" targetNamespace="http://schemas.microsoft.com/office/2006/metadata/properties" ma:root="true" ma:fieldsID="7622b26f3e04b8f8890ee8f267e26ff1" ns1:_="" ns3:_="" ns4:_="">
    <xsd:import namespace="http://schemas.microsoft.com/sharepoint/v3"/>
    <xsd:import namespace="e9ded2ca-ba4c-48cd-89fc-8b2eeb8eee66"/>
    <xsd:import namespace="107b3dc8-9820-41ab-8b74-04673ed4f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ed2ca-ba4c-48cd-89fc-8b2eeb8ee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b3dc8-9820-41ab-8b74-04673ed4f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1B788-3E48-4783-A5C3-5BD14106843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107b3dc8-9820-41ab-8b74-04673ed4fab9"/>
    <ds:schemaRef ds:uri="http://schemas.microsoft.com/office/2006/documentManagement/types"/>
    <ds:schemaRef ds:uri="e9ded2ca-ba4c-48cd-89fc-8b2eeb8eee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4184B6-62DE-4CAC-B66C-C58C8E9E9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6E1C7F-A23F-4050-9640-2AF1D1C39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ded2ca-ba4c-48cd-89fc-8b2eeb8eee66"/>
    <ds:schemaRef ds:uri="107b3dc8-9820-41ab-8b74-04673ed4f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On-screen Show (4:3)</PresentationFormat>
  <Paragraphs>132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SUORAMAN KOULU/Tursolan korttelikoulu  Turvallinen yhteisö, elinikäinen kasvu, hyvinvointi ja oppiminen - innostuksen ja ilon kautta</vt:lpstr>
      <vt:lpstr>Koulun toimintakulttuuri</vt:lpstr>
      <vt:lpstr>PowerPoint Presentation</vt:lpstr>
      <vt:lpstr>Huoltajien kanssa tehtävästä yhteistyöstä</vt:lpstr>
      <vt:lpstr>Oppimiskäsitys</vt:lpstr>
      <vt:lpstr>Lukuvuoden tavoitteet (opetuspalvelut)</vt:lpstr>
      <vt:lpstr>Huoltajakyselyn tulokset</vt:lpstr>
      <vt:lpstr>Huoltajakyselyn tulokset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Taipale Jyrki</cp:lastModifiedBy>
  <cp:revision>27</cp:revision>
  <dcterms:created xsi:type="dcterms:W3CDTF">2018-05-02T11:11:57Z</dcterms:created>
  <dcterms:modified xsi:type="dcterms:W3CDTF">2023-09-04T10:17:23Z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626364517</vt:i4>
  </property>
  <property fmtid="{D5CDD505-2E9C-101B-9397-08002B2CF9AE}" pid="3" name="_NewReviewCycle">
    <vt:lpwstr/>
  </property>
  <property fmtid="{D5CDD505-2E9C-101B-9397-08002B2CF9AE}" pid="4" name="_EmailSubject">
    <vt:lpwstr>PowerPoint-pohjat</vt:lpwstr>
  </property>
  <property fmtid="{D5CDD505-2E9C-101B-9397-08002B2CF9AE}" pid="5" name="_AuthorEmail">
    <vt:lpwstr>merja.lehtonen@kangasala.fi</vt:lpwstr>
  </property>
  <property fmtid="{D5CDD505-2E9C-101B-9397-08002B2CF9AE}" pid="6" name="_AuthorEmailDisplayName">
    <vt:lpwstr>Lehtonen Merja</vt:lpwstr>
  </property>
  <property fmtid="{D5CDD505-2E9C-101B-9397-08002B2CF9AE}" pid="7" name="ContentTypeId">
    <vt:lpwstr>0x010100B409EBB1D70E424DABCC9D480A821F17</vt:lpwstr>
  </property>
</Properties>
</file>