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4" r:id="rId7"/>
    <p:sldId id="259" r:id="rId8"/>
    <p:sldId id="266" r:id="rId9"/>
    <p:sldId id="260" r:id="rId10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3429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10287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7145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2057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24003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2743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3C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488AD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488AD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488AD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B93C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31A22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EDA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EDA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59467">
              <a:alpha val="25000"/>
            </a:srgbClr>
          </a:solidFill>
        </a:fill>
      </a:tcStyle>
    </a:band2H>
    <a:firstCol>
      <a:tcTxStyle b="off" i="off">
        <a:fontRef idx="minor">
          <a:srgbClr val="4A4E59"/>
        </a:fontRef>
        <a:srgbClr val="4A4E59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B346">
              <a:alpha val="90000"/>
            </a:srgbClr>
          </a:solidFill>
        </a:fill>
      </a:tcStyle>
    </a:firstCol>
    <a:lastRow>
      <a:tcTxStyle b="off" i="off">
        <a:fontRef idx="minor">
          <a:srgbClr val="4A4E59"/>
        </a:fontRef>
        <a:srgbClr val="4A4E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C22F">
              <a:alpha val="90000"/>
            </a:srgbClr>
          </a:solidFill>
        </a:fill>
      </a:tcStyle>
    </a:lastRow>
    <a:firstRow>
      <a:tcTxStyle b="off" i="off">
        <a:fontRef idx="minor">
          <a:srgbClr val="4A4E59"/>
        </a:fontRef>
        <a:srgbClr val="4A4E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C22F">
              <a:alpha val="9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C4DAFE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1A474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B6B5B0"/>
              </a:solidFill>
              <a:prstDash val="solid"/>
              <a:miter lim="400000"/>
            </a:ln>
          </a:left>
          <a:right>
            <a:ln w="25400" cap="flat">
              <a:solidFill>
                <a:srgbClr val="B6B5B0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B6B5B0"/>
              </a:solidFill>
              <a:prstDash val="solid"/>
              <a:miter lim="400000"/>
            </a:ln>
          </a:insideH>
          <a:insideV>
            <a:ln w="25400" cap="flat">
              <a:solidFill>
                <a:srgbClr val="B6B5B0"/>
              </a:solidFill>
              <a:prstDash val="solid"/>
              <a:miter lim="400000"/>
            </a:ln>
          </a:insideV>
        </a:tcBdr>
        <a:fill>
          <a:solidFill>
            <a:srgbClr val="8172A8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77CA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2C2C2C">
              <a:alpha val="27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53B44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78828D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78828D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11" d="100"/>
          <a:sy n="111" d="100"/>
        </p:scale>
        <p:origin x="1948" y="7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5A6A0-A9BA-4F35-A438-9034A6C87D21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4F8368B2-A56D-45C2-B2C2-D82BDCB94950}">
      <dgm:prSet phldrT="[Teksti]" custT="1"/>
      <dgm:spPr/>
      <dgm:t>
        <a:bodyPr/>
        <a:lstStyle/>
        <a:p>
          <a:r>
            <a:rPr lang="fi-FI" sz="2000" b="1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ERITYINEN TUKI</a:t>
          </a:r>
        </a:p>
        <a:p>
          <a:r>
            <a:rPr lang="fi-FI" sz="20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Pedagoginen selvitys</a:t>
          </a:r>
        </a:p>
        <a:p>
          <a:r>
            <a:rPr lang="fi-FI" sz="20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Erityisen tuen päätös</a:t>
          </a:r>
        </a:p>
        <a:p>
          <a:r>
            <a:rPr lang="fi-FI" sz="20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HOJKS</a:t>
          </a:r>
        </a:p>
      </dgm:t>
    </dgm:pt>
    <dgm:pt modelId="{F46685DF-BABF-42BD-934E-ED50629BEE09}" type="parTrans" cxnId="{B9A74080-C38A-40AA-8B47-B03226C6C851}">
      <dgm:prSet/>
      <dgm:spPr/>
      <dgm:t>
        <a:bodyPr/>
        <a:lstStyle/>
        <a:p>
          <a:endParaRPr lang="fi-FI"/>
        </a:p>
      </dgm:t>
    </dgm:pt>
    <dgm:pt modelId="{23E83786-A807-4AEB-A19E-BC72E609B63D}" type="sibTrans" cxnId="{B9A74080-C38A-40AA-8B47-B03226C6C851}">
      <dgm:prSet/>
      <dgm:spPr/>
      <dgm:t>
        <a:bodyPr/>
        <a:lstStyle/>
        <a:p>
          <a:endParaRPr lang="fi-FI"/>
        </a:p>
      </dgm:t>
    </dgm:pt>
    <dgm:pt modelId="{B11A5567-B5B3-4C12-8950-960F7B2DC9CD}">
      <dgm:prSet phldrT="[Teksti]" custT="1"/>
      <dgm:spPr/>
      <dgm:t>
        <a:bodyPr/>
        <a:lstStyle/>
        <a:p>
          <a:r>
            <a:rPr lang="fi-FI" sz="2000" b="1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TEHOSTETTU TUKI</a:t>
          </a:r>
        </a:p>
        <a:p>
          <a:r>
            <a:rPr lang="fi-FI" sz="20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Pedagoginen arvio</a:t>
          </a:r>
        </a:p>
        <a:p>
          <a:r>
            <a:rPr lang="fi-FI" sz="20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Oppimissuunnitelma</a:t>
          </a:r>
        </a:p>
        <a:p>
          <a:endParaRPr lang="fi-FI" sz="20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gm:t>
    </dgm:pt>
    <dgm:pt modelId="{02900637-688E-4406-A41A-E7472AC921AF}" type="parTrans" cxnId="{197BDCFD-DCE5-4FC1-85E7-721827A43EB1}">
      <dgm:prSet/>
      <dgm:spPr/>
      <dgm:t>
        <a:bodyPr/>
        <a:lstStyle/>
        <a:p>
          <a:endParaRPr lang="fi-FI"/>
        </a:p>
      </dgm:t>
    </dgm:pt>
    <dgm:pt modelId="{F620CC5D-BD35-4BE6-907D-9A1D29A66196}" type="sibTrans" cxnId="{197BDCFD-DCE5-4FC1-85E7-721827A43EB1}">
      <dgm:prSet/>
      <dgm:spPr/>
      <dgm:t>
        <a:bodyPr/>
        <a:lstStyle/>
        <a:p>
          <a:endParaRPr lang="fi-FI"/>
        </a:p>
      </dgm:t>
    </dgm:pt>
    <dgm:pt modelId="{6C63FB7B-84B8-42B6-9EB0-AABE2AC521B8}">
      <dgm:prSet phldrT="[Teksti]" custT="1"/>
      <dgm:spPr/>
      <dgm:t>
        <a:bodyPr/>
        <a:lstStyle/>
        <a:p>
          <a:r>
            <a:rPr lang="fi-FI" sz="2000" b="1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YLEINEN TUKI</a:t>
          </a:r>
        </a:p>
        <a:p>
          <a:r>
            <a:rPr lang="fi-FI" sz="20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Tarvittaessa:  </a:t>
          </a:r>
        </a:p>
        <a:p>
          <a:r>
            <a:rPr lang="fi-FI" sz="20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Pedagoginen arvio </a:t>
          </a:r>
        </a:p>
        <a:p>
          <a:r>
            <a:rPr lang="fi-FI" sz="20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Oppimissuunnitelm</a:t>
          </a:r>
          <a:r>
            <a:rPr lang="fi-FI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</a:p>
      </dgm:t>
    </dgm:pt>
    <dgm:pt modelId="{62A2BAB4-75F8-4875-B987-65C60CB11679}" type="parTrans" cxnId="{3B057896-8C87-42E4-BB45-E02A9B5346CB}">
      <dgm:prSet/>
      <dgm:spPr/>
      <dgm:t>
        <a:bodyPr/>
        <a:lstStyle/>
        <a:p>
          <a:endParaRPr lang="fi-FI"/>
        </a:p>
      </dgm:t>
    </dgm:pt>
    <dgm:pt modelId="{F19EF56A-B5ED-4A55-B338-9B323ADE1772}" type="sibTrans" cxnId="{3B057896-8C87-42E4-BB45-E02A9B5346CB}">
      <dgm:prSet/>
      <dgm:spPr/>
      <dgm:t>
        <a:bodyPr/>
        <a:lstStyle/>
        <a:p>
          <a:endParaRPr lang="fi-FI"/>
        </a:p>
      </dgm:t>
    </dgm:pt>
    <dgm:pt modelId="{A384335E-CD76-4325-A153-D5DA0F85217D}" type="pres">
      <dgm:prSet presAssocID="{F165A6A0-A9BA-4F35-A438-9034A6C87D21}" presName="Name0" presStyleCnt="0">
        <dgm:presLayoutVars>
          <dgm:dir/>
          <dgm:animLvl val="lvl"/>
          <dgm:resizeHandles val="exact"/>
        </dgm:presLayoutVars>
      </dgm:prSet>
      <dgm:spPr/>
    </dgm:pt>
    <dgm:pt modelId="{096F392D-4348-4C5F-92F7-6914C3D5EF95}" type="pres">
      <dgm:prSet presAssocID="{4F8368B2-A56D-45C2-B2C2-D82BDCB94950}" presName="Name8" presStyleCnt="0"/>
      <dgm:spPr/>
    </dgm:pt>
    <dgm:pt modelId="{401ACEF4-6E2E-4EB7-9F74-769363408DA2}" type="pres">
      <dgm:prSet presAssocID="{4F8368B2-A56D-45C2-B2C2-D82BDCB94950}" presName="level" presStyleLbl="node1" presStyleIdx="0" presStyleCnt="3">
        <dgm:presLayoutVars>
          <dgm:chMax val="1"/>
          <dgm:bulletEnabled val="1"/>
        </dgm:presLayoutVars>
      </dgm:prSet>
      <dgm:spPr/>
    </dgm:pt>
    <dgm:pt modelId="{4246974D-39AD-4987-8C2E-B6086B246F62}" type="pres">
      <dgm:prSet presAssocID="{4F8368B2-A56D-45C2-B2C2-D82BDCB9495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1042A96-B6B3-4D31-92E9-978C98212D07}" type="pres">
      <dgm:prSet presAssocID="{B11A5567-B5B3-4C12-8950-960F7B2DC9CD}" presName="Name8" presStyleCnt="0"/>
      <dgm:spPr/>
    </dgm:pt>
    <dgm:pt modelId="{056AE9AF-3387-4E61-BCED-9C3099FDD114}" type="pres">
      <dgm:prSet presAssocID="{B11A5567-B5B3-4C12-8950-960F7B2DC9CD}" presName="level" presStyleLbl="node1" presStyleIdx="1" presStyleCnt="3">
        <dgm:presLayoutVars>
          <dgm:chMax val="1"/>
          <dgm:bulletEnabled val="1"/>
        </dgm:presLayoutVars>
      </dgm:prSet>
      <dgm:spPr/>
    </dgm:pt>
    <dgm:pt modelId="{D62131AD-9243-4B03-A8C7-9941C7D26BF0}" type="pres">
      <dgm:prSet presAssocID="{B11A5567-B5B3-4C12-8950-960F7B2DC9C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94865A-B59B-40F8-B0E0-A154D7FCECE4}" type="pres">
      <dgm:prSet presAssocID="{6C63FB7B-84B8-42B6-9EB0-AABE2AC521B8}" presName="Name8" presStyleCnt="0"/>
      <dgm:spPr/>
    </dgm:pt>
    <dgm:pt modelId="{8BD69E5B-CD04-44C8-A099-EEF19E66D755}" type="pres">
      <dgm:prSet presAssocID="{6C63FB7B-84B8-42B6-9EB0-AABE2AC521B8}" presName="level" presStyleLbl="node1" presStyleIdx="2" presStyleCnt="3">
        <dgm:presLayoutVars>
          <dgm:chMax val="1"/>
          <dgm:bulletEnabled val="1"/>
        </dgm:presLayoutVars>
      </dgm:prSet>
      <dgm:spPr/>
    </dgm:pt>
    <dgm:pt modelId="{44820D11-4EB6-452B-8443-9CED968D6726}" type="pres">
      <dgm:prSet presAssocID="{6C63FB7B-84B8-42B6-9EB0-AABE2AC521B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67BB603-81F2-45B3-8AA2-98750AAC101C}" type="presOf" srcId="{6C63FB7B-84B8-42B6-9EB0-AABE2AC521B8}" destId="{8BD69E5B-CD04-44C8-A099-EEF19E66D755}" srcOrd="0" destOrd="0" presId="urn:microsoft.com/office/officeart/2005/8/layout/pyramid1"/>
    <dgm:cxn modelId="{6946813F-A1FD-4156-86BA-AC1C154E9E73}" type="presOf" srcId="{F165A6A0-A9BA-4F35-A438-9034A6C87D21}" destId="{A384335E-CD76-4325-A153-D5DA0F85217D}" srcOrd="0" destOrd="0" presId="urn:microsoft.com/office/officeart/2005/8/layout/pyramid1"/>
    <dgm:cxn modelId="{4665D74F-EAB0-43C5-B8B9-138F66452FE4}" type="presOf" srcId="{4F8368B2-A56D-45C2-B2C2-D82BDCB94950}" destId="{401ACEF4-6E2E-4EB7-9F74-769363408DA2}" srcOrd="0" destOrd="0" presId="urn:microsoft.com/office/officeart/2005/8/layout/pyramid1"/>
    <dgm:cxn modelId="{B9A74080-C38A-40AA-8B47-B03226C6C851}" srcId="{F165A6A0-A9BA-4F35-A438-9034A6C87D21}" destId="{4F8368B2-A56D-45C2-B2C2-D82BDCB94950}" srcOrd="0" destOrd="0" parTransId="{F46685DF-BABF-42BD-934E-ED50629BEE09}" sibTransId="{23E83786-A807-4AEB-A19E-BC72E609B63D}"/>
    <dgm:cxn modelId="{D967C586-9706-4B5B-86DB-B6859619A9B3}" type="presOf" srcId="{B11A5567-B5B3-4C12-8950-960F7B2DC9CD}" destId="{056AE9AF-3387-4E61-BCED-9C3099FDD114}" srcOrd="0" destOrd="0" presId="urn:microsoft.com/office/officeart/2005/8/layout/pyramid1"/>
    <dgm:cxn modelId="{3B057896-8C87-42E4-BB45-E02A9B5346CB}" srcId="{F165A6A0-A9BA-4F35-A438-9034A6C87D21}" destId="{6C63FB7B-84B8-42B6-9EB0-AABE2AC521B8}" srcOrd="2" destOrd="0" parTransId="{62A2BAB4-75F8-4875-B987-65C60CB11679}" sibTransId="{F19EF56A-B5ED-4A55-B338-9B323ADE1772}"/>
    <dgm:cxn modelId="{0FAEC5A6-49C5-4838-9F30-EAEEE8A4CAF1}" type="presOf" srcId="{6C63FB7B-84B8-42B6-9EB0-AABE2AC521B8}" destId="{44820D11-4EB6-452B-8443-9CED968D6726}" srcOrd="1" destOrd="0" presId="urn:microsoft.com/office/officeart/2005/8/layout/pyramid1"/>
    <dgm:cxn modelId="{C84D93AE-CC77-4068-87D3-E5DCC4D97803}" type="presOf" srcId="{B11A5567-B5B3-4C12-8950-960F7B2DC9CD}" destId="{D62131AD-9243-4B03-A8C7-9941C7D26BF0}" srcOrd="1" destOrd="0" presId="urn:microsoft.com/office/officeart/2005/8/layout/pyramid1"/>
    <dgm:cxn modelId="{22556BEC-2225-4BAC-B232-72DAF514640C}" type="presOf" srcId="{4F8368B2-A56D-45C2-B2C2-D82BDCB94950}" destId="{4246974D-39AD-4987-8C2E-B6086B246F62}" srcOrd="1" destOrd="0" presId="urn:microsoft.com/office/officeart/2005/8/layout/pyramid1"/>
    <dgm:cxn modelId="{197BDCFD-DCE5-4FC1-85E7-721827A43EB1}" srcId="{F165A6A0-A9BA-4F35-A438-9034A6C87D21}" destId="{B11A5567-B5B3-4C12-8950-960F7B2DC9CD}" srcOrd="1" destOrd="0" parTransId="{02900637-688E-4406-A41A-E7472AC921AF}" sibTransId="{F620CC5D-BD35-4BE6-907D-9A1D29A66196}"/>
    <dgm:cxn modelId="{E902BB7E-55BF-49F8-879D-2C5E42E05C94}" type="presParOf" srcId="{A384335E-CD76-4325-A153-D5DA0F85217D}" destId="{096F392D-4348-4C5F-92F7-6914C3D5EF95}" srcOrd="0" destOrd="0" presId="urn:microsoft.com/office/officeart/2005/8/layout/pyramid1"/>
    <dgm:cxn modelId="{5E4780E9-3AB7-45F6-99B2-28C7CB60D8A8}" type="presParOf" srcId="{096F392D-4348-4C5F-92F7-6914C3D5EF95}" destId="{401ACEF4-6E2E-4EB7-9F74-769363408DA2}" srcOrd="0" destOrd="0" presId="urn:microsoft.com/office/officeart/2005/8/layout/pyramid1"/>
    <dgm:cxn modelId="{82D39052-AE18-416E-AA11-7136D4ECB641}" type="presParOf" srcId="{096F392D-4348-4C5F-92F7-6914C3D5EF95}" destId="{4246974D-39AD-4987-8C2E-B6086B246F62}" srcOrd="1" destOrd="0" presId="urn:microsoft.com/office/officeart/2005/8/layout/pyramid1"/>
    <dgm:cxn modelId="{3E6EC947-DE51-4FBF-A1A1-EFC9F03FD436}" type="presParOf" srcId="{A384335E-CD76-4325-A153-D5DA0F85217D}" destId="{01042A96-B6B3-4D31-92E9-978C98212D07}" srcOrd="1" destOrd="0" presId="urn:microsoft.com/office/officeart/2005/8/layout/pyramid1"/>
    <dgm:cxn modelId="{99D067E2-447E-48A9-9310-6A65ECE94B07}" type="presParOf" srcId="{01042A96-B6B3-4D31-92E9-978C98212D07}" destId="{056AE9AF-3387-4E61-BCED-9C3099FDD114}" srcOrd="0" destOrd="0" presId="urn:microsoft.com/office/officeart/2005/8/layout/pyramid1"/>
    <dgm:cxn modelId="{76D0A987-1DF7-4018-BFCF-C2202E16498E}" type="presParOf" srcId="{01042A96-B6B3-4D31-92E9-978C98212D07}" destId="{D62131AD-9243-4B03-A8C7-9941C7D26BF0}" srcOrd="1" destOrd="0" presId="urn:microsoft.com/office/officeart/2005/8/layout/pyramid1"/>
    <dgm:cxn modelId="{C7745853-9D92-4ED7-B51F-C7E33C50845A}" type="presParOf" srcId="{A384335E-CD76-4325-A153-D5DA0F85217D}" destId="{6D94865A-B59B-40F8-B0E0-A154D7FCECE4}" srcOrd="2" destOrd="0" presId="urn:microsoft.com/office/officeart/2005/8/layout/pyramid1"/>
    <dgm:cxn modelId="{DE205E90-0538-426D-BA75-4F6863B184C4}" type="presParOf" srcId="{6D94865A-B59B-40F8-B0E0-A154D7FCECE4}" destId="{8BD69E5B-CD04-44C8-A099-EEF19E66D755}" srcOrd="0" destOrd="0" presId="urn:microsoft.com/office/officeart/2005/8/layout/pyramid1"/>
    <dgm:cxn modelId="{9F7CA4AF-410C-43AB-9472-4BBD5A93FA16}" type="presParOf" srcId="{6D94865A-B59B-40F8-B0E0-A154D7FCECE4}" destId="{44820D11-4EB6-452B-8443-9CED968D672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ACEF4-6E2E-4EB7-9F74-769363408DA2}">
      <dsp:nvSpPr>
        <dsp:cNvPr id="0" name=""/>
        <dsp:cNvSpPr/>
      </dsp:nvSpPr>
      <dsp:spPr>
        <a:xfrm>
          <a:off x="3901440" y="0"/>
          <a:ext cx="3901439" cy="2167466"/>
        </a:xfrm>
        <a:prstGeom prst="trapezoid">
          <a:avLst>
            <a:gd name="adj" fmla="val 9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ERITYINEN TUKI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Pedagoginen selvitys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Erityisen tuen päätös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HOJKS</a:t>
          </a:r>
        </a:p>
      </dsp:txBody>
      <dsp:txXfrm>
        <a:off x="3901440" y="0"/>
        <a:ext cx="3901439" cy="2167466"/>
      </dsp:txXfrm>
    </dsp:sp>
    <dsp:sp modelId="{056AE9AF-3387-4E61-BCED-9C3099FDD114}">
      <dsp:nvSpPr>
        <dsp:cNvPr id="0" name=""/>
        <dsp:cNvSpPr/>
      </dsp:nvSpPr>
      <dsp:spPr>
        <a:xfrm>
          <a:off x="1950720" y="2167466"/>
          <a:ext cx="7802879" cy="2167466"/>
        </a:xfrm>
        <a:prstGeom prst="trapezoid">
          <a:avLst>
            <a:gd name="adj" fmla="val 90000"/>
          </a:avLst>
        </a:prstGeom>
        <a:solidFill>
          <a:schemeClr val="accent1">
            <a:shade val="80000"/>
            <a:hueOff val="-76750"/>
            <a:satOff val="10633"/>
            <a:lumOff val="9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TEHOSTETTU TUKI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Pedagoginen arvio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Oppimissuunnitelma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>
            <a:solidFill>
              <a:schemeClr val="bg2"/>
            </a:solidFill>
            <a:latin typeface="Arial" pitchFamily="34" charset="0"/>
            <a:cs typeface="Arial" pitchFamily="34" charset="0"/>
          </a:endParaRPr>
        </a:p>
      </dsp:txBody>
      <dsp:txXfrm>
        <a:off x="3316224" y="2167466"/>
        <a:ext cx="5071872" cy="2167466"/>
      </dsp:txXfrm>
    </dsp:sp>
    <dsp:sp modelId="{8BD69E5B-CD04-44C8-A099-EEF19E66D755}">
      <dsp:nvSpPr>
        <dsp:cNvPr id="0" name=""/>
        <dsp:cNvSpPr/>
      </dsp:nvSpPr>
      <dsp:spPr>
        <a:xfrm>
          <a:off x="0" y="4334933"/>
          <a:ext cx="11704320" cy="2167466"/>
        </a:xfrm>
        <a:prstGeom prst="trapezoid">
          <a:avLst>
            <a:gd name="adj" fmla="val 90000"/>
          </a:avLst>
        </a:prstGeom>
        <a:solidFill>
          <a:schemeClr val="accent1">
            <a:shade val="80000"/>
            <a:hueOff val="-153500"/>
            <a:satOff val="21266"/>
            <a:lumOff val="19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YLEINEN TUKI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Tarvittaessa: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Pedagoginen arvio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Oppimissuunnitelm</a:t>
          </a:r>
          <a:r>
            <a:rPr lang="fi-FI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</a:t>
          </a:r>
        </a:p>
      </dsp:txBody>
      <dsp:txXfrm>
        <a:off x="2048255" y="4334933"/>
        <a:ext cx="7607808" cy="2167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-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828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Otsikkoteksti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viisi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395111" indent="-395111">
              <a:spcBef>
                <a:spcPts val="3200"/>
              </a:spcBef>
              <a:buBlip>
                <a:blip r:embed="rId2"/>
              </a:buBlip>
              <a:defRPr sz="3200"/>
            </a:lvl1pPr>
            <a:lvl2pPr marL="839611" indent="-395111">
              <a:spcBef>
                <a:spcPts val="3200"/>
              </a:spcBef>
              <a:buBlip>
                <a:blip r:embed="rId2"/>
              </a:buBlip>
              <a:defRPr sz="3200"/>
            </a:lvl2pPr>
            <a:lvl3pPr marL="1284111" indent="-395111">
              <a:spcBef>
                <a:spcPts val="3200"/>
              </a:spcBef>
              <a:buBlip>
                <a:blip r:embed="rId2"/>
              </a:buBlip>
              <a:defRPr sz="3200"/>
            </a:lvl3pPr>
            <a:lvl4pPr marL="1728611" indent="-395111">
              <a:spcBef>
                <a:spcPts val="3200"/>
              </a:spcBef>
              <a:buBlip>
                <a:blip r:embed="rId2"/>
              </a:buBlip>
              <a:defRPr sz="3200"/>
            </a:lvl4pPr>
            <a:lvl5pPr marL="2173111" indent="-395111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Leipätekstin taso viisi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viisi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B7E76D96-DD3A-47FF-BCF7-00C0EDD0BA1C}" type="datetime1">
              <a:rPr lang="fi-FI"/>
              <a:pPr>
                <a:defRPr/>
              </a:pPr>
              <a:t>23.5.2023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6613"/>
            <a:ext cx="2709333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25050E6B-7281-44CB-9DFD-98AE1E9E6A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Otsikkoteksti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9"/>
              </a:buBlip>
            </a:lvl1pPr>
            <a:lvl2pPr>
              <a:buBlip>
                <a:blip r:embed="rId9"/>
              </a:buBlip>
            </a:lvl2pPr>
            <a:lvl3pPr>
              <a:buBlip>
                <a:blip r:embed="rId9"/>
              </a:buBlip>
            </a:lvl3pPr>
            <a:lvl4pPr>
              <a:buBlip>
                <a:blip r:embed="rId9"/>
              </a:buBlip>
            </a:lvl4pPr>
            <a:lvl5pPr>
              <a:buBlip>
                <a:blip r:embed="rId9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Leipätekstin taso viisi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</p:sldLayoutIdLst>
  <p:transition spd="med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3429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10287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7145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2057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24003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2743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444500" indent="-444500" defTabSz="457200">
        <a:spcBef>
          <a:spcPts val="3600"/>
        </a:spcBef>
        <a:buSzPct val="43000"/>
        <a:buBlip>
          <a:blip r:embed="rId9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889000" indent="-444500" defTabSz="457200">
        <a:spcBef>
          <a:spcPts val="3600"/>
        </a:spcBef>
        <a:buSzPct val="43000"/>
        <a:buBlip>
          <a:blip r:embed="rId9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333500" indent="-444500" defTabSz="457200">
        <a:spcBef>
          <a:spcPts val="3600"/>
        </a:spcBef>
        <a:buSzPct val="43000"/>
        <a:buBlip>
          <a:blip r:embed="rId9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1778000" indent="-444500" defTabSz="457200">
        <a:spcBef>
          <a:spcPts val="3600"/>
        </a:spcBef>
        <a:buSzPct val="43000"/>
        <a:buBlip>
          <a:blip r:embed="rId9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222500" indent="-444500" defTabSz="457200">
        <a:spcBef>
          <a:spcPts val="3600"/>
        </a:spcBef>
        <a:buSzPct val="43000"/>
        <a:buBlip>
          <a:blip r:embed="rId9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2667000" indent="-444500" defTabSz="457200">
        <a:spcBef>
          <a:spcPts val="3600"/>
        </a:spcBef>
        <a:buSzPct val="43000"/>
        <a:buBlip>
          <a:blip r:embed="rId9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3111500" indent="-444500" defTabSz="457200">
        <a:spcBef>
          <a:spcPts val="3600"/>
        </a:spcBef>
        <a:buSzPct val="43000"/>
        <a:buBlip>
          <a:blip r:embed="rId9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3556000" indent="-444500" defTabSz="457200">
        <a:spcBef>
          <a:spcPts val="3600"/>
        </a:spcBef>
        <a:buSzPct val="43000"/>
        <a:buBlip>
          <a:blip r:embed="rId9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4000500" indent="-444500" defTabSz="457200">
        <a:spcBef>
          <a:spcPts val="3600"/>
        </a:spcBef>
        <a:buSzPct val="43000"/>
        <a:buBlip>
          <a:blip r:embed="rId9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3429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10287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7145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2057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24003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2743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Erityisopetus Suoraman koulussa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13384" lvl="0" indent="-413384" defTabSz="42519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348" dirty="0">
                <a:solidFill>
                  <a:srgbClr val="FFFFFF"/>
                </a:solidFill>
              </a:rPr>
              <a:t>Laaja-alainen erityisopetus ja luokkamuotoinen erityisopetus</a:t>
            </a:r>
          </a:p>
          <a:p>
            <a:pPr marL="413384" lvl="0" indent="-413384" defTabSz="42519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 dirty="0" err="1">
                <a:solidFill>
                  <a:srgbClr val="FFFFFF"/>
                </a:solidFill>
              </a:rPr>
              <a:t>Erityisopettaja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lang="fi-FI" sz="3348" dirty="0">
                <a:solidFill>
                  <a:srgbClr val="FFFFFF"/>
                </a:solidFill>
              </a:rPr>
              <a:t>eriyttää opetusta ja suunnittelee tukitoimia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yhdessä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luokan</a:t>
            </a:r>
            <a:r>
              <a:rPr lang="fi-FI" sz="3348" dirty="0">
                <a:solidFill>
                  <a:schemeClr val="tx1"/>
                </a:solidFill>
              </a:rPr>
              <a:t>opettajan</a:t>
            </a:r>
            <a:r>
              <a:rPr sz="3348" dirty="0">
                <a:solidFill>
                  <a:schemeClr val="tx1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kanssa</a:t>
            </a:r>
            <a:r>
              <a:rPr sz="3348" dirty="0">
                <a:solidFill>
                  <a:srgbClr val="FFFFFF"/>
                </a:solidFill>
              </a:rPr>
              <a:t>.</a:t>
            </a:r>
            <a:endParaRPr lang="fi-FI" sz="3348" dirty="0">
              <a:solidFill>
                <a:srgbClr val="FFFFFF"/>
              </a:solidFill>
            </a:endParaRPr>
          </a:p>
          <a:p>
            <a:pPr marL="413384" lvl="0" indent="-413384" defTabSz="42519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 dirty="0" err="1">
                <a:solidFill>
                  <a:srgbClr val="FFFFFF"/>
                </a:solidFill>
              </a:rPr>
              <a:t>Joustavat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ryhmittelyt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matematiikassa</a:t>
            </a:r>
            <a:r>
              <a:rPr sz="3348" dirty="0">
                <a:solidFill>
                  <a:srgbClr val="FFFFFF"/>
                </a:solidFill>
              </a:rPr>
              <a:t> ja </a:t>
            </a:r>
            <a:r>
              <a:rPr sz="3348" dirty="0" err="1">
                <a:solidFill>
                  <a:srgbClr val="FFFFFF"/>
                </a:solidFill>
              </a:rPr>
              <a:t>äidinkielessä</a:t>
            </a:r>
            <a:r>
              <a:rPr sz="3348" dirty="0">
                <a:solidFill>
                  <a:srgbClr val="FFFFFF"/>
                </a:solidFill>
              </a:rPr>
              <a:t> -&gt; ns. </a:t>
            </a:r>
            <a:r>
              <a:rPr sz="3348" dirty="0" err="1">
                <a:solidFill>
                  <a:srgbClr val="FFFFFF"/>
                </a:solidFill>
              </a:rPr>
              <a:t>palkkitunnit</a:t>
            </a:r>
            <a:r>
              <a:rPr lang="fi-FI" sz="3348" dirty="0">
                <a:solidFill>
                  <a:srgbClr val="FFFFFF"/>
                </a:solidFill>
              </a:rPr>
              <a:t> ja lukuryhmät</a:t>
            </a:r>
          </a:p>
          <a:p>
            <a:pPr marL="413384" lvl="0" indent="-413384" defTabSz="42519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348" dirty="0">
                <a:solidFill>
                  <a:srgbClr val="FFFFFF"/>
                </a:solidFill>
              </a:rPr>
              <a:t>Erityisopettajan tuki mahdollista myös esim. </a:t>
            </a:r>
            <a:r>
              <a:rPr lang="fi-FI" sz="3348">
                <a:solidFill>
                  <a:srgbClr val="FFFFFF"/>
                </a:solidFill>
              </a:rPr>
              <a:t>englannin opiskelussa.</a:t>
            </a:r>
            <a:endParaRPr sz="3348" dirty="0">
              <a:solidFill>
                <a:srgbClr val="FFFFFF"/>
              </a:solidFill>
            </a:endParaRPr>
          </a:p>
          <a:p>
            <a:pPr marL="413384" lvl="0" indent="-413384" defTabSz="42519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48" dirty="0" err="1">
                <a:solidFill>
                  <a:srgbClr val="FFFFFF"/>
                </a:solidFill>
              </a:rPr>
              <a:t>Erityisopetusta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annetaan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kaikilla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tuen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portailla</a:t>
            </a:r>
            <a:r>
              <a:rPr sz="3348" dirty="0">
                <a:solidFill>
                  <a:srgbClr val="FFFFFF"/>
                </a:solidFill>
              </a:rPr>
              <a:t>, </a:t>
            </a:r>
            <a:r>
              <a:rPr sz="3348" dirty="0" err="1">
                <a:solidFill>
                  <a:srgbClr val="FFFFFF"/>
                </a:solidFill>
              </a:rPr>
              <a:t>erityisesti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tehostetussa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ja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erityisesssä</a:t>
            </a:r>
            <a:r>
              <a:rPr sz="3348" dirty="0">
                <a:solidFill>
                  <a:srgbClr val="FFFFFF"/>
                </a:solidFill>
              </a:rPr>
              <a:t> </a:t>
            </a:r>
            <a:r>
              <a:rPr sz="3348" dirty="0" err="1">
                <a:solidFill>
                  <a:srgbClr val="FFFFFF"/>
                </a:solidFill>
              </a:rPr>
              <a:t>tuessa</a:t>
            </a:r>
            <a:r>
              <a:rPr sz="3348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defTabSz="406908">
              <a:spcBef>
                <a:spcPts val="3200"/>
              </a:spcBef>
              <a:buNone/>
              <a:defRPr sz="1800">
                <a:solidFill>
                  <a:srgbClr val="000000"/>
                </a:solidFill>
              </a:defRPr>
            </a:pPr>
            <a:endParaRPr sz="3204" dirty="0">
              <a:solidFill>
                <a:srgbClr val="FFFFFF"/>
              </a:solidFill>
            </a:endParaRPr>
          </a:p>
          <a:p>
            <a:pPr marL="395604" lvl="0" indent="-395604" defTabSz="406908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 dirty="0" err="1">
                <a:solidFill>
                  <a:srgbClr val="FFFFFF"/>
                </a:solidFill>
              </a:rPr>
              <a:t>Oppimisvaikeuksien</a:t>
            </a:r>
            <a:r>
              <a:rPr sz="3204" dirty="0">
                <a:solidFill>
                  <a:srgbClr val="FFFFFF"/>
                </a:solidFill>
              </a:rPr>
              <a:t> </a:t>
            </a:r>
            <a:r>
              <a:rPr sz="3204" dirty="0" err="1">
                <a:solidFill>
                  <a:srgbClr val="FFFFFF"/>
                </a:solidFill>
              </a:rPr>
              <a:t>kuntouttaminen</a:t>
            </a:r>
            <a:r>
              <a:rPr sz="3204" dirty="0">
                <a:solidFill>
                  <a:srgbClr val="FFFFFF"/>
                </a:solidFill>
              </a:rPr>
              <a:t> </a:t>
            </a:r>
          </a:p>
          <a:p>
            <a:pPr marL="395604" lvl="0" indent="-395604" defTabSz="406908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 dirty="0" err="1">
                <a:solidFill>
                  <a:srgbClr val="FFFFFF"/>
                </a:solidFill>
              </a:rPr>
              <a:t>Pedagogisten</a:t>
            </a:r>
            <a:r>
              <a:rPr sz="3204" dirty="0">
                <a:solidFill>
                  <a:srgbClr val="FFFFFF"/>
                </a:solidFill>
              </a:rPr>
              <a:t> </a:t>
            </a:r>
            <a:r>
              <a:rPr sz="3204" dirty="0" err="1">
                <a:solidFill>
                  <a:srgbClr val="FFFFFF"/>
                </a:solidFill>
              </a:rPr>
              <a:t>asiakirjojen</a:t>
            </a:r>
            <a:r>
              <a:rPr sz="3204" dirty="0">
                <a:solidFill>
                  <a:srgbClr val="FFFFFF"/>
                </a:solidFill>
              </a:rPr>
              <a:t> </a:t>
            </a:r>
            <a:r>
              <a:rPr sz="3204" dirty="0" err="1">
                <a:solidFill>
                  <a:srgbClr val="FFFFFF"/>
                </a:solidFill>
              </a:rPr>
              <a:t>kirjoittaminen</a:t>
            </a:r>
            <a:endParaRPr lang="fi-FI" sz="3204" dirty="0">
              <a:solidFill>
                <a:srgbClr val="FFFFFF"/>
              </a:solidFill>
            </a:endParaRPr>
          </a:p>
          <a:p>
            <a:pPr marL="395604" lvl="0" indent="-395604" defTabSz="406908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204" dirty="0">
                <a:solidFill>
                  <a:schemeClr val="tx1"/>
                </a:solidFill>
              </a:rPr>
              <a:t>Oppilashuoltoryhmät</a:t>
            </a:r>
            <a:endParaRPr sz="3204" dirty="0">
              <a:solidFill>
                <a:schemeClr val="tx1"/>
              </a:solidFill>
            </a:endParaRPr>
          </a:p>
          <a:p>
            <a:pPr marL="395604" lvl="0" indent="-395604" defTabSz="406908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 dirty="0" err="1">
                <a:solidFill>
                  <a:srgbClr val="FFFFFF"/>
                </a:solidFill>
              </a:rPr>
              <a:t>Palavereja</a:t>
            </a:r>
            <a:r>
              <a:rPr sz="3204" dirty="0">
                <a:solidFill>
                  <a:srgbClr val="FFFFFF"/>
                </a:solidFill>
              </a:rPr>
              <a:t> </a:t>
            </a:r>
            <a:r>
              <a:rPr sz="3204" dirty="0" err="1">
                <a:solidFill>
                  <a:srgbClr val="FFFFFF"/>
                </a:solidFill>
              </a:rPr>
              <a:t>yhteistyötahojen</a:t>
            </a:r>
            <a:r>
              <a:rPr sz="3204" dirty="0">
                <a:solidFill>
                  <a:srgbClr val="FFFFFF"/>
                </a:solidFill>
              </a:rPr>
              <a:t> </a:t>
            </a:r>
            <a:r>
              <a:rPr sz="3204" dirty="0" err="1">
                <a:solidFill>
                  <a:srgbClr val="FFFFFF"/>
                </a:solidFill>
              </a:rPr>
              <a:t>kanssa</a:t>
            </a:r>
            <a:r>
              <a:rPr sz="3204" dirty="0">
                <a:solidFill>
                  <a:srgbClr val="FFFFFF"/>
                </a:solidFill>
              </a:rPr>
              <a:t> (</a:t>
            </a:r>
            <a:r>
              <a:rPr sz="3204" dirty="0" err="1">
                <a:solidFill>
                  <a:srgbClr val="FFFFFF"/>
                </a:solidFill>
              </a:rPr>
              <a:t>vanhemmat</a:t>
            </a:r>
            <a:r>
              <a:rPr sz="3204" dirty="0">
                <a:solidFill>
                  <a:srgbClr val="FFFFFF"/>
                </a:solidFill>
              </a:rPr>
              <a:t>, </a:t>
            </a:r>
            <a:r>
              <a:rPr sz="3204" dirty="0" err="1">
                <a:solidFill>
                  <a:srgbClr val="FFFFFF"/>
                </a:solidFill>
              </a:rPr>
              <a:t>psykologit</a:t>
            </a:r>
            <a:r>
              <a:rPr sz="3204" dirty="0">
                <a:solidFill>
                  <a:srgbClr val="FFFFFF"/>
                </a:solidFill>
              </a:rPr>
              <a:t>, </a:t>
            </a:r>
            <a:r>
              <a:rPr sz="3204" dirty="0" err="1">
                <a:solidFill>
                  <a:srgbClr val="FFFFFF"/>
                </a:solidFill>
              </a:rPr>
              <a:t>terveydenhoitajat</a:t>
            </a:r>
            <a:r>
              <a:rPr sz="3204" dirty="0">
                <a:solidFill>
                  <a:srgbClr val="FFFFFF"/>
                </a:solidFill>
              </a:rPr>
              <a:t>, </a:t>
            </a:r>
            <a:r>
              <a:rPr sz="3204" dirty="0" err="1">
                <a:solidFill>
                  <a:srgbClr val="FFFFFF"/>
                </a:solidFill>
              </a:rPr>
              <a:t>kuraattori</a:t>
            </a:r>
            <a:r>
              <a:rPr sz="3204" dirty="0">
                <a:solidFill>
                  <a:srgbClr val="FFFFFF"/>
                </a:solidFill>
              </a:rPr>
              <a:t>, </a:t>
            </a:r>
            <a:r>
              <a:rPr sz="3204" dirty="0" err="1">
                <a:solidFill>
                  <a:srgbClr val="FFFFFF"/>
                </a:solidFill>
              </a:rPr>
              <a:t>sosiaalityö</a:t>
            </a:r>
            <a:r>
              <a:rPr sz="3204" dirty="0">
                <a:solidFill>
                  <a:srgbClr val="FFFFFF"/>
                </a:solidFill>
              </a:rPr>
              <a:t>...)</a:t>
            </a:r>
          </a:p>
          <a:p>
            <a:pPr marL="395604" lvl="0" indent="-395604" defTabSz="406908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 dirty="0" err="1">
                <a:solidFill>
                  <a:srgbClr val="FFFFFF"/>
                </a:solidFill>
              </a:rPr>
              <a:t>Samanaikaisopetus</a:t>
            </a:r>
            <a:r>
              <a:rPr sz="3204" dirty="0">
                <a:solidFill>
                  <a:srgbClr val="FFFFFF"/>
                </a:solidFill>
              </a:rPr>
              <a:t>, </a:t>
            </a:r>
            <a:r>
              <a:rPr sz="3204" dirty="0" err="1">
                <a:solidFill>
                  <a:srgbClr val="FFFFFF"/>
                </a:solidFill>
              </a:rPr>
              <a:t>yksilöllinen</a:t>
            </a:r>
            <a:r>
              <a:rPr sz="3204" dirty="0">
                <a:solidFill>
                  <a:srgbClr val="FFFFFF"/>
                </a:solidFill>
              </a:rPr>
              <a:t> </a:t>
            </a:r>
            <a:r>
              <a:rPr sz="3204" dirty="0" err="1">
                <a:solidFill>
                  <a:srgbClr val="FFFFFF"/>
                </a:solidFill>
              </a:rPr>
              <a:t>erityisopetus</a:t>
            </a:r>
            <a:r>
              <a:rPr sz="3204" dirty="0">
                <a:solidFill>
                  <a:srgbClr val="FFFFFF"/>
                </a:solidFill>
              </a:rPr>
              <a:t>, </a:t>
            </a:r>
            <a:r>
              <a:rPr sz="3204" dirty="0" err="1">
                <a:solidFill>
                  <a:srgbClr val="FFFFFF"/>
                </a:solidFill>
              </a:rPr>
              <a:t>pienryhmäopetus</a:t>
            </a:r>
            <a:endParaRPr sz="3204" dirty="0">
              <a:solidFill>
                <a:srgbClr val="FFFFFF"/>
              </a:solidFill>
            </a:endParaRPr>
          </a:p>
          <a:p>
            <a:pPr marL="395604" lvl="0" indent="-395604" defTabSz="406908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4" dirty="0" err="1">
                <a:solidFill>
                  <a:srgbClr val="FFFFFF"/>
                </a:solidFill>
              </a:rPr>
              <a:t>Sanelut</a:t>
            </a:r>
            <a:r>
              <a:rPr sz="3204" dirty="0">
                <a:solidFill>
                  <a:srgbClr val="FFFFFF"/>
                </a:solidFill>
              </a:rPr>
              <a:t>, ALLU-</a:t>
            </a:r>
            <a:r>
              <a:rPr sz="3204" dirty="0" err="1">
                <a:solidFill>
                  <a:srgbClr val="FFFFFF"/>
                </a:solidFill>
              </a:rPr>
              <a:t>testit</a:t>
            </a:r>
            <a:r>
              <a:rPr sz="3204" dirty="0">
                <a:solidFill>
                  <a:srgbClr val="FFFFFF"/>
                </a:solidFill>
              </a:rPr>
              <a:t>, </a:t>
            </a:r>
            <a:r>
              <a:rPr sz="3204" dirty="0" err="1">
                <a:solidFill>
                  <a:srgbClr val="FFFFFF"/>
                </a:solidFill>
              </a:rPr>
              <a:t>minuuttiluku</a:t>
            </a:r>
            <a:r>
              <a:rPr sz="3204" dirty="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2"/>
          <p:cNvSpPr>
            <a:spLocks noGrp="1"/>
          </p:cNvSpPr>
          <p:nvPr>
            <p:ph type="title"/>
          </p:nvPr>
        </p:nvSpPr>
        <p:spPr>
          <a:xfrm>
            <a:off x="975360" y="92570"/>
            <a:ext cx="11054080" cy="1609795"/>
          </a:xfrm>
        </p:spPr>
        <p:txBody>
          <a:bodyPr/>
          <a:lstStyle/>
          <a:p>
            <a:r>
              <a:rPr lang="fi-FI" dirty="0"/>
              <a:t>Tuen kolmiportaisuus</a:t>
            </a:r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650240" y="2167467"/>
          <a:ext cx="1170432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Tekstikehys 3"/>
          <p:cNvSpPr txBox="1">
            <a:spLocks noChangeArrowheads="1"/>
          </p:cNvSpPr>
          <p:nvPr/>
        </p:nvSpPr>
        <p:spPr bwMode="auto">
          <a:xfrm>
            <a:off x="8037689" y="1291450"/>
            <a:ext cx="2409050" cy="11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spAutoFit/>
          </a:bodyPr>
          <a:lstStyle/>
          <a:p>
            <a:r>
              <a:rPr lang="fi-FI" sz="2300" dirty="0">
                <a:solidFill>
                  <a:schemeClr val="tx2"/>
                </a:solidFill>
              </a:rPr>
              <a:t>perusopetuslaki</a:t>
            </a:r>
          </a:p>
          <a:p>
            <a:endParaRPr lang="fi-FI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193729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7200" dirty="0">
                <a:solidFill>
                  <a:srgbClr val="FFFFFF"/>
                </a:solidFill>
              </a:rPr>
              <a:t>Erityisopetuksen opettajat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270000" y="2140496"/>
            <a:ext cx="10464800" cy="748883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fi-FI" sz="3300" b="1" dirty="0">
                <a:solidFill>
                  <a:srgbClr val="FFFFFF"/>
                </a:solidFill>
              </a:rPr>
              <a:t>Laaja-alainen erityisopetus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Pirita Nieminen</a:t>
            </a:r>
            <a:endParaRPr lang="fi-FI" sz="3200" dirty="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300" dirty="0">
                <a:solidFill>
                  <a:srgbClr val="FFFFFF"/>
                </a:solidFill>
              </a:rPr>
              <a:t>Tiina Pennanen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300" dirty="0">
                <a:solidFill>
                  <a:srgbClr val="FFFFFF"/>
                </a:solidFill>
              </a:rPr>
              <a:t>Ulla Säily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300" dirty="0">
                <a:solidFill>
                  <a:srgbClr val="FFFFFF"/>
                </a:solidFill>
              </a:rPr>
              <a:t>Aino Rintala</a:t>
            </a:r>
            <a:endParaRPr sz="2800" dirty="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FF"/>
                </a:solidFill>
              </a:rPr>
              <a:t>Petri </a:t>
            </a:r>
            <a:r>
              <a:rPr sz="3200" dirty="0" err="1">
                <a:solidFill>
                  <a:srgbClr val="FFFFFF"/>
                </a:solidFill>
              </a:rPr>
              <a:t>Viljanen</a:t>
            </a:r>
            <a:endParaRPr lang="fi-FI" sz="3200" dirty="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200" dirty="0">
                <a:solidFill>
                  <a:srgbClr val="FFFFFF"/>
                </a:solidFill>
              </a:rPr>
              <a:t>Heidi </a:t>
            </a:r>
            <a:r>
              <a:rPr lang="fi-FI" sz="3200" dirty="0" err="1">
                <a:solidFill>
                  <a:srgbClr val="FFFFFF"/>
                </a:solidFill>
              </a:rPr>
              <a:t>Larivuo</a:t>
            </a:r>
            <a:endParaRPr lang="fi-FI" sz="3200" dirty="0">
              <a:solidFill>
                <a:srgbClr val="FFFFFF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fi-FI" sz="3300" b="1" dirty="0">
                <a:solidFill>
                  <a:srgbClr val="FFFFFF"/>
                </a:solidFill>
              </a:rPr>
              <a:t>Luokkamuotoinen erityisopetus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200" dirty="0">
                <a:solidFill>
                  <a:srgbClr val="FFFFFF"/>
                </a:solidFill>
              </a:rPr>
              <a:t>Pekka Laaksonen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200" dirty="0">
                <a:solidFill>
                  <a:srgbClr val="FFFFFF"/>
                </a:solidFill>
              </a:rPr>
              <a:t>Harri </a:t>
            </a:r>
            <a:r>
              <a:rPr lang="fi-FI" sz="3200" dirty="0" err="1">
                <a:solidFill>
                  <a:srgbClr val="FFFFFF"/>
                </a:solidFill>
              </a:rPr>
              <a:t>Liski</a:t>
            </a:r>
            <a:endParaRPr lang="fi-FI" sz="3200" dirty="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fi-FI" sz="3200" dirty="0">
                <a:solidFill>
                  <a:srgbClr val="FFFFFF"/>
                </a:solidFill>
              </a:rPr>
              <a:t>Tarja Eskelinen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fi-FI" sz="3200" dirty="0">
              <a:solidFill>
                <a:srgbClr val="FFFFFF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fi-FI" dirty="0"/>
              <a:t>. </a:t>
            </a:r>
            <a:endParaRPr lang="fi-FI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29ABB-AC21-4944-A708-D220CE12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484312"/>
            <a:ext cx="10464800" cy="1512168"/>
          </a:xfrm>
        </p:spPr>
        <p:txBody>
          <a:bodyPr>
            <a:normAutofit/>
          </a:bodyPr>
          <a:lstStyle/>
          <a:p>
            <a:r>
              <a:rPr lang="fi-FI" sz="6000" dirty="0"/>
              <a:t>Koulupolkua helpottamaan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1BA775-2112-4709-BD87-E7F3E9DCB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2356520"/>
            <a:ext cx="10464800" cy="7056784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/>
              <a:t>Tunne- ja vuorovaikutustaidot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sz="2900" dirty="0"/>
              <a:t>- omien tunteiden tunnistaminen ja nimeäminen</a:t>
            </a:r>
          </a:p>
          <a:p>
            <a:pPr marL="0" indent="0">
              <a:buNone/>
            </a:pPr>
            <a:r>
              <a:rPr lang="fi-FI" sz="2900" dirty="0"/>
              <a:t>	- kavereiden tunteiden huomioiminen</a:t>
            </a:r>
          </a:p>
          <a:p>
            <a:pPr marL="0" indent="0">
              <a:buNone/>
            </a:pPr>
            <a:r>
              <a:rPr lang="fi-FI" sz="2900" dirty="0"/>
              <a:t>	- tunteiden säätely</a:t>
            </a:r>
          </a:p>
          <a:p>
            <a:pPr marL="0" indent="0">
              <a:buNone/>
            </a:pPr>
            <a:r>
              <a:rPr lang="fi-FI" sz="2900" dirty="0"/>
              <a:t>	- oman vuoron odottaminen, kuunteleminen, katsekontakti</a:t>
            </a:r>
          </a:p>
          <a:p>
            <a:pPr marL="0" indent="0">
              <a:buNone/>
            </a:pPr>
            <a:r>
              <a:rPr lang="fi-FI" sz="2900" dirty="0"/>
              <a:t>	- tervehtiminen, kiittäminen</a:t>
            </a:r>
          </a:p>
          <a:p>
            <a:r>
              <a:rPr lang="fi-FI" b="1" dirty="0"/>
              <a:t>Arjen askareet</a:t>
            </a:r>
          </a:p>
          <a:p>
            <a:pPr marL="0" indent="0">
              <a:buNone/>
            </a:pPr>
            <a:r>
              <a:rPr lang="fi-FI" sz="2900" dirty="0"/>
              <a:t>	- pukeminen, kengännauhojen sitominen, ruokailu (uusiin makuihin tutustuminen)</a:t>
            </a:r>
          </a:p>
          <a:p>
            <a:pPr marL="0" indent="0">
              <a:buNone/>
            </a:pPr>
            <a:r>
              <a:rPr lang="fi-FI" sz="2900" dirty="0"/>
              <a:t>	- työvälineistä huolehtiminen, pienet työtehtävät, pyöräily</a:t>
            </a:r>
          </a:p>
          <a:p>
            <a:r>
              <a:rPr lang="fi-FI" b="1" dirty="0"/>
              <a:t>Koulumatka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924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3"/>
          <p:cNvGrpSpPr/>
          <p:nvPr/>
        </p:nvGrpSpPr>
        <p:grpSpPr>
          <a:xfrm>
            <a:off x="2649805" y="1136650"/>
            <a:ext cx="7705329" cy="5854700"/>
            <a:chOff x="-63500" y="-63500"/>
            <a:chExt cx="7705328" cy="5854700"/>
          </a:xfrm>
        </p:grpSpPr>
        <p:pic>
          <p:nvPicPr>
            <p:cNvPr id="42" name="InsertedImage.png"/>
            <p:cNvPicPr/>
            <p:nvPr/>
          </p:nvPicPr>
          <p:blipFill>
            <a:blip r:embed="rId2" cstate="print"/>
            <a:srcRect l="17465" t="35676" r="17465" b="27438"/>
            <a:stretch>
              <a:fillRect/>
            </a:stretch>
          </p:blipFill>
          <p:spPr>
            <a:xfrm>
              <a:off x="0" y="0"/>
              <a:ext cx="7578188" cy="5727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Kuva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3500" y="-63500"/>
              <a:ext cx="7705329" cy="5854700"/>
            </a:xfrm>
            <a:prstGeom prst="rect">
              <a:avLst/>
            </a:prstGeom>
            <a:effectLst/>
          </p:spPr>
        </p:pic>
      </p:grp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8327">
              <a:defRPr sz="532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28">
                <a:solidFill>
                  <a:srgbClr val="FFFFFF"/>
                </a:solidFill>
              </a:rPr>
              <a:t>Mukavaa kevättä ja kesää!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403F3D"/>
      </a:dk2>
      <a:lt2>
        <a:srgbClr val="BFBCB6"/>
      </a:lt2>
      <a:accent1>
        <a:srgbClr val="F8D76C"/>
      </a:accent1>
      <a:accent2>
        <a:srgbClr val="CE8B45"/>
      </a:accent2>
      <a:accent3>
        <a:srgbClr val="BD6C69"/>
      </a:accent3>
      <a:accent4>
        <a:srgbClr val="816DAA"/>
      </a:accent4>
      <a:accent5>
        <a:srgbClr val="758BB2"/>
      </a:accent5>
      <a:accent6>
        <a:srgbClr val="8BAF77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127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r="54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E8B4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403F3D"/>
      </a:dk2>
      <a:lt2>
        <a:srgbClr val="BFBCB6"/>
      </a:lt2>
      <a:accent1>
        <a:srgbClr val="F8D76C"/>
      </a:accent1>
      <a:accent2>
        <a:srgbClr val="CE8B45"/>
      </a:accent2>
      <a:accent3>
        <a:srgbClr val="BD6C69"/>
      </a:accent3>
      <a:accent4>
        <a:srgbClr val="816DAA"/>
      </a:accent4>
      <a:accent5>
        <a:srgbClr val="758BB2"/>
      </a:accent5>
      <a:accent6>
        <a:srgbClr val="8BAF77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127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r="54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E8B4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409EBB1D70E424DABCC9D480A821F17" ma:contentTypeVersion="16" ma:contentTypeDescription="Luo uusi asiakirja." ma:contentTypeScope="" ma:versionID="146b53267813c6c07dc2c3c02bb6f64b">
  <xsd:schema xmlns:xsd="http://www.w3.org/2001/XMLSchema" xmlns:xs="http://www.w3.org/2001/XMLSchema" xmlns:p="http://schemas.microsoft.com/office/2006/metadata/properties" xmlns:ns1="http://schemas.microsoft.com/sharepoint/v3" xmlns:ns3="e9ded2ca-ba4c-48cd-89fc-8b2eeb8eee66" xmlns:ns4="107b3dc8-9820-41ab-8b74-04673ed4fab9" targetNamespace="http://schemas.microsoft.com/office/2006/metadata/properties" ma:root="true" ma:fieldsID="8409a1195e7d9fc0f31c5f9fd989bc77" ns1:_="" ns3:_="" ns4:_="">
    <xsd:import namespace="http://schemas.microsoft.com/sharepoint/v3"/>
    <xsd:import namespace="e9ded2ca-ba4c-48cd-89fc-8b2eeb8eee66"/>
    <xsd:import namespace="107b3dc8-9820-41ab-8b74-04673ed4fa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ed2ca-ba4c-48cd-89fc-8b2eeb8eee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b3dc8-9820-41ab-8b74-04673ed4f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EFD2A-3741-4E4E-A6CE-7648605E892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107b3dc8-9820-41ab-8b74-04673ed4fab9"/>
    <ds:schemaRef ds:uri="e9ded2ca-ba4c-48cd-89fc-8b2eeb8eee6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4CB905-19EE-4EEB-814B-D4B2DA25C7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08AC1-2AF6-4D8D-9D24-C1FFDC28F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ded2ca-ba4c-48cd-89fc-8b2eeb8eee66"/>
    <ds:schemaRef ds:uri="107b3dc8-9820-41ab-8b74-04673ed4f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</Words>
  <Application>Microsoft Office PowerPoint</Application>
  <PresentationFormat>Mukautettu</PresentationFormat>
  <Paragraphs>52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Avenir Book</vt:lpstr>
      <vt:lpstr>Chalkduster</vt:lpstr>
      <vt:lpstr>Chalkboard</vt:lpstr>
      <vt:lpstr>Erityisopetus Suoraman koulussa</vt:lpstr>
      <vt:lpstr>PowerPoint-esitys</vt:lpstr>
      <vt:lpstr>Tuen kolmiportaisuus</vt:lpstr>
      <vt:lpstr>Erityisopetuksen opettajat</vt:lpstr>
      <vt:lpstr>Koulupolkua helpottamaan</vt:lpstr>
      <vt:lpstr>Mukavaa kevättä ja kesää!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Erityisopetus Suoraman koulussa</dc:title>
  <dc:creator>nieminen</dc:creator>
  <cp:lastModifiedBy>Taipale Jyrki</cp:lastModifiedBy>
  <cp:revision>21</cp:revision>
  <dcterms:modified xsi:type="dcterms:W3CDTF">2023-05-24T06:05:00Z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0x010100B409EBB1D70E424DABCC9D480A821F17</vt:lpwstr>
  </property>
</Properties>
</file>