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75" r:id="rId5"/>
    <p:sldId id="339" r:id="rId6"/>
    <p:sldId id="293" r:id="rId7"/>
    <p:sldId id="273" r:id="rId8"/>
    <p:sldId id="285" r:id="rId9"/>
    <p:sldId id="335" r:id="rId10"/>
    <p:sldId id="334" r:id="rId11"/>
    <p:sldId id="294" r:id="rId12"/>
    <p:sldId id="326" r:id="rId13"/>
    <p:sldId id="295" r:id="rId14"/>
    <p:sldId id="277" r:id="rId15"/>
    <p:sldId id="327" r:id="rId16"/>
    <p:sldId id="279" r:id="rId17"/>
    <p:sldId id="281" r:id="rId18"/>
    <p:sldId id="283" r:id="rId19"/>
    <p:sldId id="308" r:id="rId20"/>
    <p:sldId id="328" r:id="rId21"/>
    <p:sldId id="329" r:id="rId22"/>
    <p:sldId id="330" r:id="rId23"/>
    <p:sldId id="299" r:id="rId24"/>
    <p:sldId id="306" r:id="rId25"/>
    <p:sldId id="309" r:id="rId26"/>
    <p:sldId id="324" r:id="rId27"/>
    <p:sldId id="322" r:id="rId28"/>
    <p:sldId id="331" r:id="rId29"/>
    <p:sldId id="313" r:id="rId30"/>
    <p:sldId id="315" r:id="rId31"/>
    <p:sldId id="316" r:id="rId32"/>
    <p:sldId id="296" r:id="rId33"/>
    <p:sldId id="318" r:id="rId34"/>
    <p:sldId id="319" r:id="rId35"/>
    <p:sldId id="320" r:id="rId36"/>
    <p:sldId id="336" r:id="rId37"/>
    <p:sldId id="337" r:id="rId38"/>
    <p:sldId id="32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71" autoAdjust="0"/>
    <p:restoredTop sz="94758"/>
  </p:normalViewPr>
  <p:slideViewPr>
    <p:cSldViewPr snapToGrid="0" snapToObjects="1">
      <p:cViewPr varScale="1">
        <p:scale>
          <a:sx n="157" d="100"/>
          <a:sy n="157" d="100"/>
        </p:scale>
        <p:origin x="17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orakulmio 1">
            <a:extLst>
              <a:ext uri="{FF2B5EF4-FFF2-40B4-BE49-F238E27FC236}">
                <a16:creationId xmlns:a16="http://schemas.microsoft.com/office/drawing/2014/main" id="{9CFCCE30-FD82-4B17-BC90-CA13D398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744538"/>
            <a:ext cx="4533900" cy="3722687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2531" name="Huomautusten paikkamerkki 2">
            <a:extLst>
              <a:ext uri="{FF2B5EF4-FFF2-40B4-BE49-F238E27FC236}">
                <a16:creationId xmlns:a16="http://schemas.microsoft.com/office/drawing/2014/main" id="{1254F33A-1606-475B-9C83-03EE9098844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6463"/>
            <a:ext cx="4984750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>
            <a:extLst>
              <a:ext uri="{FF2B5EF4-FFF2-40B4-BE49-F238E27FC236}">
                <a16:creationId xmlns:a16="http://schemas.microsoft.com/office/drawing/2014/main" id="{6C2A2CE9-69A7-4CCF-936D-4A361DE21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>
            <a:extLst>
              <a:ext uri="{FF2B5EF4-FFF2-40B4-BE49-F238E27FC236}">
                <a16:creationId xmlns:a16="http://schemas.microsoft.com/office/drawing/2014/main" id="{5A90B46E-D193-4E90-AD36-7141801C1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altLang="fi-FI"/>
          </a:p>
        </p:txBody>
      </p:sp>
      <p:sp>
        <p:nvSpPr>
          <p:cNvPr id="34820" name="Dian numeron paikkamerkki 3">
            <a:extLst>
              <a:ext uri="{FF2B5EF4-FFF2-40B4-BE49-F238E27FC236}">
                <a16:creationId xmlns:a16="http://schemas.microsoft.com/office/drawing/2014/main" id="{043E783E-B11C-4B7E-A4E8-76519DBA3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97EBF-3AFB-4557-AB96-9C48D09CE6EF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823" y="1828806"/>
            <a:ext cx="5238354" cy="176184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682720"/>
            <a:ext cx="523835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80"/>
          <a:stretch/>
        </p:blipFill>
        <p:spPr>
          <a:xfrm>
            <a:off x="0" y="-1"/>
            <a:ext cx="1952823" cy="68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1" y="403412"/>
            <a:ext cx="2118798" cy="82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33399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5"/>
                </a:solidFill>
              </a:rPr>
              <a:t>talous.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399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7638" y="2072640"/>
            <a:ext cx="5257801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2"/>
                </a:solidFill>
              </a:rPr>
              <a:t>elinkeinoelämän tuki.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7639" y="1547134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944188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4"/>
                </a:solidFill>
              </a:rPr>
              <a:t>palveluasenne.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944188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57625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6"/>
                </a:solidFill>
              </a:rPr>
              <a:t>välittäminen.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105074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30628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tx2"/>
                </a:solidFill>
              </a:rPr>
              <a:t>Kangasala.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78077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079" y="1825625"/>
            <a:ext cx="421277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6026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57385"/>
            <a:ext cx="439398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081" y="2505075"/>
            <a:ext cx="43939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045" y="1857385"/>
            <a:ext cx="407071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045" y="2505075"/>
            <a:ext cx="40707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57200" y="1125537"/>
            <a:ext cx="82296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 dirty="0"/>
          </a:p>
        </p:txBody>
      </p:sp>
      <p:sp>
        <p:nvSpPr>
          <p:cNvPr id="8" name="Kaavion paikkamerkki 9"/>
          <p:cNvSpPr>
            <a:spLocks noGrp="1"/>
          </p:cNvSpPr>
          <p:nvPr>
            <p:ph type="chart" sz="quarter" idx="14"/>
          </p:nvPr>
        </p:nvSpPr>
        <p:spPr>
          <a:xfrm>
            <a:off x="457200" y="1773238"/>
            <a:ext cx="8229600" cy="4464050"/>
          </a:xfr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pPr lvl="0"/>
            <a:endParaRPr lang="fi-FI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1491E4-B888-4542-BFEA-28D8B1060E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BE01-B25A-489B-B8E2-DD4E02A95A33}" type="datetimeFigureOut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3A0CCC-1CC1-4E03-9364-395DAB0573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2CCC3-0057-4183-9421-3EB162F92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FFDB-E2F9-4B15-B109-313AF883AE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5280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306239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30623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0173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0173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271405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27140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14077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14077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72142" y="236873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rgbClr val="00974B"/>
                </a:solidFill>
              </a:rPr>
              <a:t>elinympäristö.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2142" y="184322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25625"/>
            <a:ext cx="848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6661" y="6356357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6063" y="6356357"/>
            <a:ext cx="4368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78" y="6356357"/>
            <a:ext cx="46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1" r:id="rId23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suoramankoulunvy@gmail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A3033-1005-4AA1-ABCA-1B5E6E4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975" y="2281998"/>
            <a:ext cx="5283200" cy="12740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000" dirty="0"/>
              <a:t>SUORAMAN KOULU</a:t>
            </a:r>
          </a:p>
        </p:txBody>
      </p:sp>
      <p:sp>
        <p:nvSpPr>
          <p:cNvPr id="6146" name="Alaotsikko 2">
            <a:extLst>
              <a:ext uri="{FF2B5EF4-FFF2-40B4-BE49-F238E27FC236}">
                <a16:creationId xmlns:a16="http://schemas.microsoft.com/office/drawing/2014/main" id="{F020124C-2049-4C3E-B101-CEF34697B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525" y="5641975"/>
            <a:ext cx="6034088" cy="1079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TI</a:t>
            </a:r>
            <a:r>
              <a:rPr lang="fi-FI" altLang="fi-FI" sz="1800" dirty="0"/>
              <a:t> 23.5.2023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800" dirty="0"/>
              <a:t>VANHEMPAINILTA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600" dirty="0"/>
              <a:t>lämpimästi tervetuloa</a:t>
            </a:r>
            <a:r>
              <a:rPr lang="fi-FI" altLang="fi-FI" sz="1800" dirty="0"/>
              <a:t>!</a:t>
            </a:r>
          </a:p>
        </p:txBody>
      </p:sp>
      <p:sp>
        <p:nvSpPr>
          <p:cNvPr id="8196" name="Sisällön paikkamerkki 2">
            <a:extLst>
              <a:ext uri="{FF2B5EF4-FFF2-40B4-BE49-F238E27FC236}">
                <a16:creationId xmlns:a16="http://schemas.microsoft.com/office/drawing/2014/main" id="{89B0805F-1D12-45B9-ADFE-9D840A85CC43}"/>
              </a:ext>
            </a:extLst>
          </p:cNvPr>
          <p:cNvSpPr txBox="1">
            <a:spLocks/>
          </p:cNvSpPr>
          <p:nvPr/>
        </p:nvSpPr>
        <p:spPr bwMode="auto">
          <a:xfrm>
            <a:off x="-295359" y="2043941"/>
            <a:ext cx="892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None/>
            </a:pPr>
            <a:r>
              <a:rPr lang="fi-FI" altLang="fi-FI" sz="5000" dirty="0">
                <a:solidFill>
                  <a:schemeClr val="bg1"/>
                </a:solidFill>
                <a:latin typeface="Chiller" panose="04020404031007020602" pitchFamily="82" charset="0"/>
              </a:rPr>
              <a:t>”Tu</a:t>
            </a:r>
            <a:r>
              <a:rPr lang="fi-FI" altLang="fi-FI" sz="5000" dirty="0">
                <a:solidFill>
                  <a:schemeClr val="tx1"/>
                </a:solidFill>
                <a:latin typeface="Chiller" panose="04020404031007020602" pitchFamily="82" charset="0"/>
              </a:rPr>
              <a:t>rvall</a:t>
            </a:r>
            <a:r>
              <a:rPr lang="fi-FI" altLang="fi-FI" sz="5000" dirty="0">
                <a:solidFill>
                  <a:schemeClr val="bg1"/>
                </a:solidFill>
                <a:latin typeface="Chiller" panose="04020404031007020602" pitchFamily="82" charset="0"/>
              </a:rPr>
              <a:t>inen yhteisö, luovasti elämän eväitä”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2B118CB-49FB-497B-A41C-8E34F6A5EC11}"/>
              </a:ext>
            </a:extLst>
          </p:cNvPr>
          <p:cNvSpPr txBox="1">
            <a:spLocks/>
          </p:cNvSpPr>
          <p:nvPr/>
        </p:nvSpPr>
        <p:spPr>
          <a:xfrm>
            <a:off x="2339975" y="3826442"/>
            <a:ext cx="6205855" cy="189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ILLAN OHJELMA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Rehtorin puheenvuoro (Jyrki Taipale)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erityisopettaja, oppilaan tukeminen (Aino Rintala)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terveydenhoitaja, oppilaan arki (Maarit Ahonen)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vanhempainyhdistyksen tervehdys</a:t>
            </a:r>
          </a:p>
          <a:p>
            <a:pPr marL="228600" lvl="1" algn="l" fontAlgn="auto"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fi-FI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2CD70-7A76-4E64-890B-5AB0F708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28600"/>
            <a:ext cx="7993063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latin typeface="Verdana" pitchFamily="34" charset="0"/>
              </a:rPr>
              <a:t>Henkilöstöresurssit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022A31-7DC7-449A-A115-21F392EA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268413"/>
            <a:ext cx="7239000" cy="4994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Rehtori + apulaisrehtori</a:t>
            </a:r>
            <a:r>
              <a:rPr lang="fi-FI" altLang="fi-FI" sz="16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endParaRPr lang="fi-FI" altLang="fi-FI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49 opettajaa, joista 7 laaja-alaista erityisopettajaa, kolme kuntouttavan luokan opettajaa, valmistava opettaja ja viisi aineenopettajaa (kielet)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keskimääräinen luokkakoko n. 21 op./lk. + integroitavat kuntouttavat oppilaat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aloittavat ensimmäiset luokat 20 op./</a:t>
            </a:r>
            <a:r>
              <a:rPr lang="fi-FI" altLang="fi-FI" dirty="0" err="1">
                <a:solidFill>
                  <a:schemeClr val="tx1"/>
                </a:solidFill>
                <a:latin typeface="Verdana" panose="020B0604030504040204" pitchFamily="34" charset="0"/>
              </a:rPr>
              <a:t>lk</a:t>
            </a:r>
            <a:endParaRPr lang="fi-FI" altLang="fi-FI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neljä-viisisarjainen koulu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27 koulunkäynninohjaajaa, joista 8 kuntouttavilla luokilla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10 muuta henkilökuntaa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useita harjoittelijoita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F6E8DC-5415-4E66-912E-A284E132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Tekniset resurssit</a:t>
            </a:r>
          </a:p>
        </p:txBody>
      </p:sp>
      <p:sp>
        <p:nvSpPr>
          <p:cNvPr id="14339" name="Tekstiruutu 5">
            <a:extLst>
              <a:ext uri="{FF2B5EF4-FFF2-40B4-BE49-F238E27FC236}">
                <a16:creationId xmlns:a16="http://schemas.microsoft.com/office/drawing/2014/main" id="{B34DCC3B-1FFA-4234-9EBE-B66A9E24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76311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peruskorjattu ja laajennettu koulutalo (2012-2014)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tilat ihan täynnä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luokissa älytykit/älytaulut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kolmannelle luokalle uudet </a:t>
            </a:r>
            <a:r>
              <a:rPr lang="fi-FI" altLang="fi-FI" dirty="0" err="1">
                <a:solidFill>
                  <a:schemeClr val="tx1"/>
                </a:solidFill>
                <a:latin typeface="+mn-lt"/>
              </a:rPr>
              <a:t>Cromebookit</a:t>
            </a:r>
            <a:endParaRPr lang="fi-FI" altLang="fi-FI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1. - 2. oppilailla tabletit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2CB82-B308-4580-BDFD-C6815BFA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2" y="73569"/>
            <a:ext cx="694055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OPPILASMÄÄRÄ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7A7CB-9521-4728-83F3-C93CF57C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513907"/>
            <a:ext cx="6508750" cy="4942456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Oppilasmäärän </a:t>
            </a:r>
            <a:r>
              <a:rPr lang="fi-FI" altLang="fi-FI" sz="14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kehitys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2011 444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2012 471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2013 495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2014 509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2015 513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2016 532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2017 535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2018 530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2019 550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2020 559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2021 565 oppilasta + </a:t>
            </a:r>
            <a:r>
              <a:rPr lang="fi-FI" altLang="fi-FI" sz="1200" dirty="0" err="1">
                <a:solidFill>
                  <a:schemeClr val="tx1"/>
                </a:solidFill>
                <a:latin typeface="Verdana" pitchFamily="34" charset="0"/>
              </a:rPr>
              <a:t>Tursola</a:t>
            </a: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 100 = 665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2022 567 oppilasta + </a:t>
            </a:r>
            <a:r>
              <a:rPr lang="fi-FI" altLang="fi-FI" sz="1200" dirty="0" err="1">
                <a:solidFill>
                  <a:schemeClr val="tx1"/>
                </a:solidFill>
                <a:latin typeface="Verdana" pitchFamily="34" charset="0"/>
              </a:rPr>
              <a:t>Tursola</a:t>
            </a: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 98 = 665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2"/>
                </a:solidFill>
                <a:latin typeface="Verdana" pitchFamily="34" charset="0"/>
              </a:rPr>
              <a:t>syksy 2023 570 oppilasta + </a:t>
            </a:r>
            <a:r>
              <a:rPr lang="fi-FI" altLang="fi-FI" sz="1200" dirty="0" err="1">
                <a:solidFill>
                  <a:schemeClr val="tx2"/>
                </a:solidFill>
                <a:latin typeface="Verdana" pitchFamily="34" charset="0"/>
              </a:rPr>
              <a:t>Tursola</a:t>
            </a:r>
            <a:r>
              <a:rPr lang="fi-FI" altLang="fi-FI" sz="1200" dirty="0">
                <a:solidFill>
                  <a:schemeClr val="tx2"/>
                </a:solidFill>
                <a:latin typeface="Verdana" pitchFamily="34" charset="0"/>
              </a:rPr>
              <a:t> 90 = 660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syksy 2024 565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syksy 2025 550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syksy 2026 545 oppilasta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fi-FI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3AF58E2-4ADA-48D5-B7A8-8E203DE3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9286" r="56842" b="6206"/>
          <a:stretch>
            <a:fillRect/>
          </a:stretch>
        </p:blipFill>
        <p:spPr bwMode="auto">
          <a:xfrm>
            <a:off x="4381269" y="401637"/>
            <a:ext cx="4401770" cy="32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21D2C-2D32-42FE-B58E-C4D95E9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859712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Pedagogisia ratkaisuja</a:t>
            </a:r>
          </a:p>
        </p:txBody>
      </p:sp>
      <p:sp>
        <p:nvSpPr>
          <p:cNvPr id="16387" name="Tekstin paikkamerkki 2">
            <a:extLst>
              <a:ext uri="{FF2B5EF4-FFF2-40B4-BE49-F238E27FC236}">
                <a16:creationId xmlns:a16="http://schemas.microsoft.com/office/drawing/2014/main" id="{AB86AB87-C434-4733-88A7-69AABFDC231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042988" y="1125538"/>
            <a:ext cx="7345362" cy="5399087"/>
          </a:xfrm>
        </p:spPr>
        <p:txBody>
          <a:bodyPr/>
          <a:lstStyle/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yhteisaikuisuus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/>
              <a:t>tiimiorganisaatio (johtoryhmä + luokkatiimit)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/>
              <a:t>työparit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/>
              <a:t>yhteisopettajuus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/>
              <a:t>joustavat opetusjärjestelyt (erityisesti 1. - 2. luokat)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/>
              <a:t>OKSA-toiminta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/>
              <a:t>erityisopetuksen integraatio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koko kaupunkia palveleva kuntouttava opetus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valmistava opetus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oman äidinkielen opetus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laaja valinnaisainetarjotin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b="1"/>
              <a:t>musiikin painotus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laaja kerhotarjotin (myös oppilashuollollisia kerhoja), bändejä, kuoroja, kokkikerhoja jne…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/>
              <a:t>aktiivinen oppilaskunta</a:t>
            </a:r>
            <a:endParaRPr lang="fi-FI" altLang="fi-FI"/>
          </a:p>
          <a:p>
            <a:pPr marL="285750" indent="-285750" eaLnBrk="1" hangingPunct="1">
              <a:buFontTx/>
              <a:buChar char="-"/>
            </a:pPr>
            <a:endParaRPr lang="fi-FI" altLang="fi-F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9CB8A8-0C9F-45DF-9F64-23F5A22D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797800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Käynnissä olevat hankkeet/projektit</a:t>
            </a:r>
          </a:p>
        </p:txBody>
      </p:sp>
      <p:sp>
        <p:nvSpPr>
          <p:cNvPr id="17411" name="Tekstin paikkamerkki 2">
            <a:extLst>
              <a:ext uri="{FF2B5EF4-FFF2-40B4-BE49-F238E27FC236}">
                <a16:creationId xmlns:a16="http://schemas.microsoft.com/office/drawing/2014/main" id="{A8457159-4A56-47CF-B6F8-BE5F6D3B076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971550" y="1700213"/>
            <a:ext cx="7715250" cy="482441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>
                <a:solidFill>
                  <a:schemeClr val="tx1"/>
                </a:solidFill>
              </a:rPr>
              <a:t>KIVA-koulu -&gt; koulusovittelu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>
                <a:solidFill>
                  <a:schemeClr val="tx1"/>
                </a:solidFill>
              </a:rPr>
              <a:t>Liikkuva-koulu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>
                <a:solidFill>
                  <a:schemeClr val="tx1"/>
                </a:solidFill>
              </a:rPr>
              <a:t>Tutor-opettajat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>
                <a:solidFill>
                  <a:schemeClr val="tx1"/>
                </a:solidFill>
              </a:rPr>
              <a:t>Vertaissovittelu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>
                <a:solidFill>
                  <a:schemeClr val="tx1"/>
                </a:solidFill>
              </a:rPr>
              <a:t>Yhteispeli</a:t>
            </a:r>
            <a:br>
              <a:rPr lang="fi-FI" altLang="fi-FI" b="1"/>
            </a:br>
            <a:endParaRPr lang="fi-FI" alt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CBFEE-4E35-46B4-9E2F-281941B6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350"/>
            <a:ext cx="6911975" cy="969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KUNTOUTTAVA OPETUS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10891F-5D89-44AD-8E32-52BA2925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125538"/>
            <a:ext cx="7897813" cy="55435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200" dirty="0">
                <a:solidFill>
                  <a:schemeClr val="tx1"/>
                </a:solidFill>
              </a:rPr>
              <a:t>LÄHTÖKOHTA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tarkoitettu alakoulun oppilaille, joilla on merkittäviä koulunkäynnin vaikeuksia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oppilaat ovat pääsääntöisesti erityisen tuen oppilaita, ryhmäkoko on enimmillään 6 oppilasta/kuntouttava luokka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ennen kuntouttavalle luokalle tuloa oppilas on saanut runsaasti tukea päiväkodissa tai koulussa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päätös sijoituksesta kuntouttavalle luokalle tehdään moniammatillisen yhteistyön tuloksena yhteistyössä huoltajien  kanssa, prosessissa on mukana johtava erityisopettaja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2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200" dirty="0">
                <a:solidFill>
                  <a:schemeClr val="tx1"/>
                </a:solidFill>
              </a:rPr>
              <a:t>KÄYTÄNTEITÄ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kuntouttavalla luokalla jokaisen oppilaan tavoitteet määritetään yksilöllisesti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kuntouttavan luokan toiminnan  tarkoituksena on turvata oppilaan koulunkäynti ja tukea oppilaan yksilöllistä </a:t>
            </a:r>
            <a:r>
              <a:rPr lang="fi-FI" sz="1200" dirty="0" err="1">
                <a:solidFill>
                  <a:schemeClr val="tx1"/>
                </a:solidFill>
              </a:rPr>
              <a:t>psykososiaalista</a:t>
            </a:r>
            <a:r>
              <a:rPr lang="fi-FI" sz="1200" dirty="0">
                <a:solidFill>
                  <a:schemeClr val="tx1"/>
                </a:solidFill>
              </a:rPr>
              <a:t> ja kognitiivista kehitystä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oppilaiden päivittäiseen ohjaamiseen ja opettamiseen osallistuvat erityisluokanopettaja, kaksi koulunkäynnin ohjaajaa sekä integrointiaineiden opettajat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tavoitteena on pyrkiä mahdollisemman monen oppilaan kohdalla huolella valmisteltuun ja toteutettuun joko osittaiseen tai täysiaikaiseen yleisopetusintegrointiin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sz="12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200" dirty="0">
                <a:solidFill>
                  <a:schemeClr val="tx1"/>
                </a:solidFill>
              </a:rPr>
              <a:t>OPETTAJAT: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200" dirty="0">
                <a:solidFill>
                  <a:schemeClr val="tx1"/>
                </a:solidFill>
              </a:rPr>
              <a:t>1-2 Tarja Eskelinen</a:t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>
                <a:solidFill>
                  <a:schemeClr val="tx1"/>
                </a:solidFill>
              </a:rPr>
              <a:t>3-4 </a:t>
            </a:r>
            <a:r>
              <a:rPr lang="fi-FI" sz="1200" dirty="0"/>
              <a:t>Pekka Lahtinen</a:t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>
                <a:solidFill>
                  <a:schemeClr val="tx1"/>
                </a:solidFill>
              </a:rPr>
              <a:t>5-6 Harri </a:t>
            </a:r>
            <a:r>
              <a:rPr lang="fi-FI" sz="1200" dirty="0" err="1">
                <a:solidFill>
                  <a:schemeClr val="tx1"/>
                </a:solidFill>
              </a:rPr>
              <a:t>Liski</a:t>
            </a:r>
            <a:endParaRPr lang="fi-FI" sz="1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6" name="Suorakulmio 3">
            <a:extLst>
              <a:ext uri="{FF2B5EF4-FFF2-40B4-BE49-F238E27FC236}">
                <a16:creationId xmlns:a16="http://schemas.microsoft.com/office/drawing/2014/main" id="{AD812F04-3D9E-409B-BB61-EF3018FB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437" name="Suorakulmio 4">
            <a:extLst>
              <a:ext uri="{FF2B5EF4-FFF2-40B4-BE49-F238E27FC236}">
                <a16:creationId xmlns:a16="http://schemas.microsoft.com/office/drawing/2014/main" id="{328CA426-511A-4AB8-91BD-69C4BD21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438" name="Suorakulmio 5">
            <a:extLst>
              <a:ext uri="{FF2B5EF4-FFF2-40B4-BE49-F238E27FC236}">
                <a16:creationId xmlns:a16="http://schemas.microsoft.com/office/drawing/2014/main" id="{FA7AB573-9877-4A85-9BF4-BF607E9E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3E01F951-651E-4F15-B717-97964817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052513"/>
            <a:ext cx="6607175" cy="717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latin typeface="Verdana" panose="020B0604030504040204" pitchFamily="34" charset="0"/>
              </a:rPr>
              <a:t>KIELIOHJELMA</a:t>
            </a:r>
          </a:p>
        </p:txBody>
      </p:sp>
      <p:sp>
        <p:nvSpPr>
          <p:cNvPr id="31747" name="Sisällön paikkamerkki 2">
            <a:extLst>
              <a:ext uri="{FF2B5EF4-FFF2-40B4-BE49-F238E27FC236}">
                <a16:creationId xmlns:a16="http://schemas.microsoft.com/office/drawing/2014/main" id="{7C7D7073-50B7-4BE6-BFAC-34440CB2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252663"/>
            <a:ext cx="6480175" cy="333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A1-kieli -&gt; englanti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4.lk A2-kieli -&gt; saksa ja espanja (myös venäjää ja ranskaa tarjotaan)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6.lk B1-kieli -&gt; ruotsi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– 6.lk S2-kieli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– 6.lk oman äidinkielen opetus (englanti, venäjä, kiina, arabia ja ranska)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– 6.lk valmistava opetus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1">
                  <a:lumMod val="8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9BA96-2D93-434A-819A-D895A93D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Muita toimijoita</a:t>
            </a:r>
          </a:p>
        </p:txBody>
      </p:sp>
      <p:sp>
        <p:nvSpPr>
          <p:cNvPr id="20483" name="Sisällön paikkamerkki 2">
            <a:extLst>
              <a:ext uri="{FF2B5EF4-FFF2-40B4-BE49-F238E27FC236}">
                <a16:creationId xmlns:a16="http://schemas.microsoft.com/office/drawing/2014/main" id="{1DF131B9-2FB4-47D8-903A-2C798D932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Koulusovittelu-tiimi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Oppilaskunta ja oppilaskunnan hallitus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Vanhempainyhdistys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Kaupungin ja yksityisen järjestämä iltapäiväkerhotoiminta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Kuorojen kannatusyhdistys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8968A-255A-419B-8628-4ABD2F3EAE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39713"/>
            <a:ext cx="8978900" cy="801687"/>
          </a:xfrm>
          <a:solidFill>
            <a:schemeClr val="accent4">
              <a:lumMod val="20000"/>
              <a:lumOff val="80000"/>
            </a:schemeClr>
          </a:solidFill>
        </p:spPr>
        <p:txBody>
          <a:bodyPr wrap="none" lIns="90004" tIns="46798" rIns="90004" bIns="46798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latin typeface="+mn-lt"/>
              </a:rPr>
              <a:t>Yhteistyötahoja</a:t>
            </a:r>
            <a:r>
              <a:rPr lang="fi-FI" dirty="0">
                <a:latin typeface="+mn-lt"/>
              </a:rPr>
              <a:t> </a:t>
            </a:r>
            <a:r>
              <a:rPr lang="fi-FI" sz="3200" dirty="0">
                <a:latin typeface="+mn-lt"/>
              </a:rPr>
              <a:t>Suoraman koulussa</a:t>
            </a:r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164C38CE-1592-4163-B3DC-D2ECFACF2162}"/>
              </a:ext>
            </a:extLst>
          </p:cNvPr>
          <p:cNvSpPr/>
          <p:nvPr/>
        </p:nvSpPr>
        <p:spPr>
          <a:xfrm>
            <a:off x="2819400" y="1828800"/>
            <a:ext cx="2667000" cy="25908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+- 0 0 10800"/>
              <a:gd name="f10" fmla="+- 10800 0 10800"/>
              <a:gd name="f11" fmla="val 2700"/>
              <a:gd name="f12" fmla="val 10125"/>
              <a:gd name="f13" fmla="val 10800"/>
              <a:gd name="f14" fmla="+- 0 0 23592960"/>
              <a:gd name="f15" fmla="val -2147483647"/>
              <a:gd name="f16" fmla="val 2147483647"/>
              <a:gd name="f17" fmla="+- 0 0 0"/>
              <a:gd name="f18" fmla="*/ f4 1 21600"/>
              <a:gd name="f19" fmla="*/ f5 1 21600"/>
              <a:gd name="f20" fmla="*/ f8 1 180"/>
              <a:gd name="f21" fmla="*/ 0 f8 1"/>
              <a:gd name="f22" fmla="*/ f6 f1 1"/>
              <a:gd name="f23" fmla="*/ f14 f1 1"/>
              <a:gd name="f24" fmla="+- f7 0 f6"/>
              <a:gd name="f25" fmla="pin 2700 f0 10125"/>
              <a:gd name="f26" fmla="*/ f17 f1 1"/>
              <a:gd name="f27" fmla="val f25"/>
              <a:gd name="f28" fmla="*/ 45 f20 1"/>
              <a:gd name="f29" fmla="*/ 90 f20 1"/>
              <a:gd name="f30" fmla="*/ 135 f20 1"/>
              <a:gd name="f31" fmla="*/ 180 f20 1"/>
              <a:gd name="f32" fmla="*/ 225 f20 1"/>
              <a:gd name="f33" fmla="*/ 270 f20 1"/>
              <a:gd name="f34" fmla="*/ 315 f20 1"/>
              <a:gd name="f35" fmla="*/ f21 1 f3"/>
              <a:gd name="f36" fmla="*/ f22 1 f3"/>
              <a:gd name="f37" fmla="*/ f23 1 f3"/>
              <a:gd name="f38" fmla="*/ f24 1 21600"/>
              <a:gd name="f39" fmla="*/ f25 f18 1"/>
              <a:gd name="f40" fmla="*/ f26 1 f3"/>
              <a:gd name="f41" fmla="+- f27 0 2700"/>
              <a:gd name="f42" fmla="+- 10125 0 f27"/>
              <a:gd name="f43" fmla="+- f27 0 10800"/>
              <a:gd name="f44" fmla="+- 10800 0 f27"/>
              <a:gd name="f45" fmla="+- 0 0 f28"/>
              <a:gd name="f46" fmla="+- 0 0 f29"/>
              <a:gd name="f47" fmla="+- 0 0 f30"/>
              <a:gd name="f48" fmla="+- 0 0 f31"/>
              <a:gd name="f49" fmla="+- 0 0 f32"/>
              <a:gd name="f50" fmla="+- 0 0 f33"/>
              <a:gd name="f51" fmla="+- 0 0 f34"/>
              <a:gd name="f52" fmla="+- 0 0 f35"/>
              <a:gd name="f53" fmla="+- f36 0 f2"/>
              <a:gd name="f54" fmla="+- f37 0 f2"/>
              <a:gd name="f55" fmla="*/ 10800 f38 1"/>
              <a:gd name="f56" fmla="*/ 0 f38 1"/>
              <a:gd name="f57" fmla="*/ 21600 f38 1"/>
              <a:gd name="f58" fmla="+- f40 0 f2"/>
              <a:gd name="f59" fmla="*/ f41 5080 1"/>
              <a:gd name="f60" fmla="*/ f42 2120 1"/>
              <a:gd name="f61" fmla="*/ f44 f44 1"/>
              <a:gd name="f62" fmla="*/ f45 f1 1"/>
              <a:gd name="f63" fmla="*/ f46 f1 1"/>
              <a:gd name="f64" fmla="*/ f47 f1 1"/>
              <a:gd name="f65" fmla="*/ f48 f1 1"/>
              <a:gd name="f66" fmla="*/ f49 f1 1"/>
              <a:gd name="f67" fmla="*/ f50 f1 1"/>
              <a:gd name="f68" fmla="*/ f51 f1 1"/>
              <a:gd name="f69" fmla="*/ f52 f1 1"/>
              <a:gd name="f70" fmla="+- f54 0 f53"/>
              <a:gd name="f71" fmla="*/ f55 1 f38"/>
              <a:gd name="f72" fmla="*/ f56 1 f38"/>
              <a:gd name="f73" fmla="*/ f57 1 f38"/>
              <a:gd name="f74" fmla="*/ f59 1 7425"/>
              <a:gd name="f75" fmla="*/ f60 1 7425"/>
              <a:gd name="f76" fmla="*/ f62 1 f8"/>
              <a:gd name="f77" fmla="*/ f63 1 f8"/>
              <a:gd name="f78" fmla="*/ f64 1 f8"/>
              <a:gd name="f79" fmla="*/ f65 1 f8"/>
              <a:gd name="f80" fmla="*/ f66 1 f8"/>
              <a:gd name="f81" fmla="*/ f67 1 f8"/>
              <a:gd name="f82" fmla="*/ f68 1 f8"/>
              <a:gd name="f83" fmla="*/ f69 1 f8"/>
              <a:gd name="f84" fmla="*/ f71 f19 1"/>
              <a:gd name="f85" fmla="*/ f71 f18 1"/>
              <a:gd name="f86" fmla="*/ f72 f19 1"/>
              <a:gd name="f87" fmla="*/ f72 f18 1"/>
              <a:gd name="f88" fmla="*/ f73 f19 1"/>
              <a:gd name="f89" fmla="*/ f73 f18 1"/>
              <a:gd name="f90" fmla="+- f74 2540 0"/>
              <a:gd name="f91" fmla="+- f75 210 0"/>
              <a:gd name="f92" fmla="+- f76 0 f2"/>
              <a:gd name="f93" fmla="+- f77 0 f2"/>
              <a:gd name="f94" fmla="+- f78 0 f2"/>
              <a:gd name="f95" fmla="+- f79 0 f2"/>
              <a:gd name="f96" fmla="+- f80 0 f2"/>
              <a:gd name="f97" fmla="+- f81 0 f2"/>
              <a:gd name="f98" fmla="+- f82 0 f2"/>
              <a:gd name="f99" fmla="+- f83 0 f2"/>
              <a:gd name="f100" fmla="+- 10800 f91 0"/>
              <a:gd name="f101" fmla="+- 10800 0 f91"/>
              <a:gd name="f102" fmla="+- f90 0 10800"/>
              <a:gd name="f103" fmla="+- f92 f2 0"/>
              <a:gd name="f104" fmla="+- f93 f2 0"/>
              <a:gd name="f105" fmla="+- f94 f2 0"/>
              <a:gd name="f106" fmla="+- f95 f2 0"/>
              <a:gd name="f107" fmla="+- f96 f2 0"/>
              <a:gd name="f108" fmla="+- f97 f2 0"/>
              <a:gd name="f109" fmla="+- f98 f2 0"/>
              <a:gd name="f110" fmla="+- f99 f2 0"/>
              <a:gd name="f111" fmla="+- f100 0 10800"/>
              <a:gd name="f112" fmla="+- f101 0 10800"/>
              <a:gd name="f113" fmla="*/ f103 f8 1"/>
              <a:gd name="f114" fmla="*/ f104 f8 1"/>
              <a:gd name="f115" fmla="*/ f105 f8 1"/>
              <a:gd name="f116" fmla="*/ f106 f8 1"/>
              <a:gd name="f117" fmla="*/ f107 f8 1"/>
              <a:gd name="f118" fmla="*/ f108 f8 1"/>
              <a:gd name="f119" fmla="*/ f109 f8 1"/>
              <a:gd name="f120" fmla="*/ f110 f8 1"/>
              <a:gd name="f121" fmla="*/ f113 1 f1"/>
              <a:gd name="f122" fmla="*/ f114 1 f1"/>
              <a:gd name="f123" fmla="*/ f115 1 f1"/>
              <a:gd name="f124" fmla="*/ f116 1 f1"/>
              <a:gd name="f125" fmla="*/ f117 1 f1"/>
              <a:gd name="f126" fmla="*/ f118 1 f1"/>
              <a:gd name="f127" fmla="*/ f119 1 f1"/>
              <a:gd name="f128" fmla="*/ f120 1 f1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+- 0 0 f136"/>
              <a:gd name="f145" fmla="*/ f137 f1 1"/>
              <a:gd name="f146" fmla="*/ f138 f1 1"/>
              <a:gd name="f147" fmla="*/ f139 f1 1"/>
              <a:gd name="f148" fmla="*/ f140 f1 1"/>
              <a:gd name="f149" fmla="*/ f141 f1 1"/>
              <a:gd name="f150" fmla="*/ f142 f1 1"/>
              <a:gd name="f151" fmla="*/ f143 f1 1"/>
              <a:gd name="f152" fmla="*/ f144 f1 1"/>
              <a:gd name="f153" fmla="*/ f145 1 f8"/>
              <a:gd name="f154" fmla="*/ f146 1 f8"/>
              <a:gd name="f155" fmla="*/ f147 1 f8"/>
              <a:gd name="f156" fmla="*/ f148 1 f8"/>
              <a:gd name="f157" fmla="*/ f149 1 f8"/>
              <a:gd name="f158" fmla="*/ f150 1 f8"/>
              <a:gd name="f159" fmla="*/ f151 1 f8"/>
              <a:gd name="f160" fmla="*/ f152 1 f8"/>
              <a:gd name="f161" fmla="+- f153 0 f2"/>
              <a:gd name="f162" fmla="+- f154 0 f2"/>
              <a:gd name="f163" fmla="+- f155 0 f2"/>
              <a:gd name="f164" fmla="+- f156 0 f2"/>
              <a:gd name="f165" fmla="+- f157 0 f2"/>
              <a:gd name="f166" fmla="+- f158 0 f2"/>
              <a:gd name="f167" fmla="+- f159 0 f2"/>
              <a:gd name="f168" fmla="+- f160 0 f2"/>
              <a:gd name="f169" fmla="sin 1 f161"/>
              <a:gd name="f170" fmla="cos 1 f161"/>
              <a:gd name="f171" fmla="sin 1 f162"/>
              <a:gd name="f172" fmla="cos 1 f162"/>
              <a:gd name="f173" fmla="sin 1 f163"/>
              <a:gd name="f174" fmla="cos 1 f163"/>
              <a:gd name="f175" fmla="sin 1 f164"/>
              <a:gd name="f176" fmla="cos 1 f164"/>
              <a:gd name="f177" fmla="sin 1 f165"/>
              <a:gd name="f178" fmla="cos 1 f165"/>
              <a:gd name="f179" fmla="sin 1 f166"/>
              <a:gd name="f180" fmla="cos 1 f166"/>
              <a:gd name="f181" fmla="sin 1 f167"/>
              <a:gd name="f182" fmla="cos 1 f167"/>
              <a:gd name="f183" fmla="cos 1 f168"/>
              <a:gd name="f184" fmla="sin 1 f168"/>
              <a:gd name="f185" fmla="+- 0 0 f169"/>
              <a:gd name="f186" fmla="+- 0 0 f170"/>
              <a:gd name="f187" fmla="+- 0 0 f171"/>
              <a:gd name="f188" fmla="+- 0 0 f172"/>
              <a:gd name="f189" fmla="+- 0 0 f173"/>
              <a:gd name="f190" fmla="+- 0 0 f174"/>
              <a:gd name="f191" fmla="+- 0 0 f175"/>
              <a:gd name="f192" fmla="+- 0 0 f176"/>
              <a:gd name="f193" fmla="+- 0 0 f177"/>
              <a:gd name="f194" fmla="+- 0 0 f178"/>
              <a:gd name="f195" fmla="+- 0 0 f179"/>
              <a:gd name="f196" fmla="+- 0 0 f180"/>
              <a:gd name="f197" fmla="+- 0 0 f181"/>
              <a:gd name="f198" fmla="+- 0 0 f182"/>
              <a:gd name="f199" fmla="+- 0 0 f183"/>
              <a:gd name="f200" fmla="+- 0 0 f184"/>
              <a:gd name="f201" fmla="+- 0 0 f185"/>
              <a:gd name="f202" fmla="+- 0 0 f186"/>
              <a:gd name="f203" fmla="+- 0 0 f187"/>
              <a:gd name="f204" fmla="+- 0 0 f188"/>
              <a:gd name="f205" fmla="+- 0 0 f189"/>
              <a:gd name="f206" fmla="+- 0 0 f190"/>
              <a:gd name="f207" fmla="+- 0 0 f191"/>
              <a:gd name="f208" fmla="+- 0 0 f192"/>
              <a:gd name="f209" fmla="+- 0 0 f193"/>
              <a:gd name="f210" fmla="+- 0 0 f194"/>
              <a:gd name="f211" fmla="+- 0 0 f195"/>
              <a:gd name="f212" fmla="+- 0 0 f196"/>
              <a:gd name="f213" fmla="+- 0 0 f197"/>
              <a:gd name="f214" fmla="+- 0 0 f198"/>
              <a:gd name="f215" fmla="+- 0 0 f199"/>
              <a:gd name="f216" fmla="+- 0 0 f200"/>
              <a:gd name="f217" fmla="val f201"/>
              <a:gd name="f218" fmla="val f202"/>
              <a:gd name="f219" fmla="val f203"/>
              <a:gd name="f220" fmla="val f204"/>
              <a:gd name="f221" fmla="val f205"/>
              <a:gd name="f222" fmla="val f206"/>
              <a:gd name="f223" fmla="val f207"/>
              <a:gd name="f224" fmla="val f208"/>
              <a:gd name="f225" fmla="val f209"/>
              <a:gd name="f226" fmla="val f210"/>
              <a:gd name="f227" fmla="val f211"/>
              <a:gd name="f228" fmla="val f212"/>
              <a:gd name="f229" fmla="val f213"/>
              <a:gd name="f230" fmla="val f214"/>
              <a:gd name="f231" fmla="val f215"/>
              <a:gd name="f232" fmla="val f216"/>
              <a:gd name="f233" fmla="+- 0 0 f217"/>
              <a:gd name="f234" fmla="+- 0 0 f218"/>
              <a:gd name="f235" fmla="+- 0 0 f219"/>
              <a:gd name="f236" fmla="+- 0 0 f220"/>
              <a:gd name="f237" fmla="+- 0 0 f221"/>
              <a:gd name="f238" fmla="+- 0 0 f222"/>
              <a:gd name="f239" fmla="+- 0 0 f223"/>
              <a:gd name="f240" fmla="+- 0 0 f224"/>
              <a:gd name="f241" fmla="+- 0 0 f225"/>
              <a:gd name="f242" fmla="+- 0 0 f226"/>
              <a:gd name="f243" fmla="+- 0 0 f227"/>
              <a:gd name="f244" fmla="+- 0 0 f228"/>
              <a:gd name="f245" fmla="+- 0 0 f229"/>
              <a:gd name="f246" fmla="+- 0 0 f230"/>
              <a:gd name="f247" fmla="+- 0 0 f231"/>
              <a:gd name="f248" fmla="+- 0 0 f232"/>
              <a:gd name="f249" fmla="*/ f233 f9 1"/>
              <a:gd name="f250" fmla="*/ f234 f10 1"/>
              <a:gd name="f251" fmla="*/ f234 f9 1"/>
              <a:gd name="f252" fmla="*/ f233 f10 1"/>
              <a:gd name="f253" fmla="*/ f233 f102 1"/>
              <a:gd name="f254" fmla="*/ f234 f111 1"/>
              <a:gd name="f255" fmla="*/ f234 f102 1"/>
              <a:gd name="f256" fmla="*/ f233 f111 1"/>
              <a:gd name="f257" fmla="*/ f234 f112 1"/>
              <a:gd name="f258" fmla="*/ f233 f112 1"/>
              <a:gd name="f259" fmla="*/ f235 f9 1"/>
              <a:gd name="f260" fmla="*/ f236 f10 1"/>
              <a:gd name="f261" fmla="*/ f236 f9 1"/>
              <a:gd name="f262" fmla="*/ f235 f10 1"/>
              <a:gd name="f263" fmla="*/ f235 f102 1"/>
              <a:gd name="f264" fmla="*/ f236 f111 1"/>
              <a:gd name="f265" fmla="*/ f236 f102 1"/>
              <a:gd name="f266" fmla="*/ f235 f111 1"/>
              <a:gd name="f267" fmla="*/ f236 f112 1"/>
              <a:gd name="f268" fmla="*/ f235 f112 1"/>
              <a:gd name="f269" fmla="*/ f237 f9 1"/>
              <a:gd name="f270" fmla="*/ f238 f10 1"/>
              <a:gd name="f271" fmla="*/ f238 f9 1"/>
              <a:gd name="f272" fmla="*/ f237 f10 1"/>
              <a:gd name="f273" fmla="*/ f237 f102 1"/>
              <a:gd name="f274" fmla="*/ f238 f111 1"/>
              <a:gd name="f275" fmla="*/ f238 f102 1"/>
              <a:gd name="f276" fmla="*/ f237 f111 1"/>
              <a:gd name="f277" fmla="*/ f238 f112 1"/>
              <a:gd name="f278" fmla="*/ f237 f112 1"/>
              <a:gd name="f279" fmla="*/ f239 f9 1"/>
              <a:gd name="f280" fmla="*/ f240 f10 1"/>
              <a:gd name="f281" fmla="*/ f240 f9 1"/>
              <a:gd name="f282" fmla="*/ f239 f10 1"/>
              <a:gd name="f283" fmla="*/ f239 f102 1"/>
              <a:gd name="f284" fmla="*/ f240 f111 1"/>
              <a:gd name="f285" fmla="*/ f240 f102 1"/>
              <a:gd name="f286" fmla="*/ f239 f111 1"/>
              <a:gd name="f287" fmla="*/ f240 f112 1"/>
              <a:gd name="f288" fmla="*/ f239 f112 1"/>
              <a:gd name="f289" fmla="*/ f241 f9 1"/>
              <a:gd name="f290" fmla="*/ f242 f10 1"/>
              <a:gd name="f291" fmla="*/ f242 f9 1"/>
              <a:gd name="f292" fmla="*/ f241 f10 1"/>
              <a:gd name="f293" fmla="*/ f241 f102 1"/>
              <a:gd name="f294" fmla="*/ f242 f111 1"/>
              <a:gd name="f295" fmla="*/ f242 f102 1"/>
              <a:gd name="f296" fmla="*/ f241 f111 1"/>
              <a:gd name="f297" fmla="*/ f242 f112 1"/>
              <a:gd name="f298" fmla="*/ f241 f112 1"/>
              <a:gd name="f299" fmla="*/ f243 f9 1"/>
              <a:gd name="f300" fmla="*/ f244 f10 1"/>
              <a:gd name="f301" fmla="*/ f244 f9 1"/>
              <a:gd name="f302" fmla="*/ f243 f10 1"/>
              <a:gd name="f303" fmla="*/ f243 f102 1"/>
              <a:gd name="f304" fmla="*/ f244 f111 1"/>
              <a:gd name="f305" fmla="*/ f244 f102 1"/>
              <a:gd name="f306" fmla="*/ f243 f111 1"/>
              <a:gd name="f307" fmla="*/ f244 f112 1"/>
              <a:gd name="f308" fmla="*/ f243 f112 1"/>
              <a:gd name="f309" fmla="*/ f245 f9 1"/>
              <a:gd name="f310" fmla="*/ f246 f10 1"/>
              <a:gd name="f311" fmla="*/ f246 f9 1"/>
              <a:gd name="f312" fmla="*/ f245 f10 1"/>
              <a:gd name="f313" fmla="*/ f245 f102 1"/>
              <a:gd name="f314" fmla="*/ f246 f111 1"/>
              <a:gd name="f315" fmla="*/ f246 f102 1"/>
              <a:gd name="f316" fmla="*/ f245 f111 1"/>
              <a:gd name="f317" fmla="*/ f246 f112 1"/>
              <a:gd name="f318" fmla="*/ f245 f112 1"/>
              <a:gd name="f319" fmla="*/ f233 f43 1"/>
              <a:gd name="f320" fmla="*/ f241 f43 1"/>
              <a:gd name="f321" fmla="*/ f44 f247 1"/>
              <a:gd name="f322" fmla="*/ f44 f248 1"/>
              <a:gd name="f323" fmla="+- f249 f250 0"/>
              <a:gd name="f324" fmla="+- f251 0 f252"/>
              <a:gd name="f325" fmla="+- f253 f254 0"/>
              <a:gd name="f326" fmla="+- f255 0 f256"/>
              <a:gd name="f327" fmla="+- f253 f257 0"/>
              <a:gd name="f328" fmla="+- f255 0 f258"/>
              <a:gd name="f329" fmla="+- f259 f260 0"/>
              <a:gd name="f330" fmla="+- f261 0 f262"/>
              <a:gd name="f331" fmla="+- f263 f264 0"/>
              <a:gd name="f332" fmla="+- f265 0 f266"/>
              <a:gd name="f333" fmla="+- f263 f267 0"/>
              <a:gd name="f334" fmla="+- f265 0 f268"/>
              <a:gd name="f335" fmla="+- f269 f270 0"/>
              <a:gd name="f336" fmla="+- f271 0 f272"/>
              <a:gd name="f337" fmla="+- f273 f274 0"/>
              <a:gd name="f338" fmla="+- f275 0 f276"/>
              <a:gd name="f339" fmla="+- f273 f277 0"/>
              <a:gd name="f340" fmla="+- f275 0 f278"/>
              <a:gd name="f341" fmla="+- f279 f280 0"/>
              <a:gd name="f342" fmla="+- f281 0 f282"/>
              <a:gd name="f343" fmla="+- f283 f284 0"/>
              <a:gd name="f344" fmla="+- f285 0 f286"/>
              <a:gd name="f345" fmla="+- f283 f287 0"/>
              <a:gd name="f346" fmla="+- f285 0 f288"/>
              <a:gd name="f347" fmla="+- f289 f290 0"/>
              <a:gd name="f348" fmla="+- f291 0 f292"/>
              <a:gd name="f349" fmla="+- f293 f294 0"/>
              <a:gd name="f350" fmla="+- f295 0 f296"/>
              <a:gd name="f351" fmla="+- f293 f297 0"/>
              <a:gd name="f352" fmla="+- f295 0 f298"/>
              <a:gd name="f353" fmla="+- f299 f300 0"/>
              <a:gd name="f354" fmla="+- f301 0 f302"/>
              <a:gd name="f355" fmla="+- f303 f304 0"/>
              <a:gd name="f356" fmla="+- f305 0 f306"/>
              <a:gd name="f357" fmla="+- f303 f307 0"/>
              <a:gd name="f358" fmla="+- f305 0 f308"/>
              <a:gd name="f359" fmla="+- f309 f310 0"/>
              <a:gd name="f360" fmla="+- f311 0 f312"/>
              <a:gd name="f361" fmla="+- f313 f314 0"/>
              <a:gd name="f362" fmla="+- f315 0 f316"/>
              <a:gd name="f363" fmla="+- f313 f317 0"/>
              <a:gd name="f364" fmla="+- f315 0 f318"/>
              <a:gd name="f365" fmla="+- f319 f250 0"/>
              <a:gd name="f366" fmla="+- f320 f290 0"/>
              <a:gd name="f367" fmla="*/ f321 f321 1"/>
              <a:gd name="f368" fmla="*/ f322 f322 1"/>
              <a:gd name="f369" fmla="+- f323 10800 0"/>
              <a:gd name="f370" fmla="+- 0 0 f324"/>
              <a:gd name="f371" fmla="+- f325 10800 0"/>
              <a:gd name="f372" fmla="+- 0 0 f326"/>
              <a:gd name="f373" fmla="+- f327 10800 0"/>
              <a:gd name="f374" fmla="+- 0 0 f328"/>
              <a:gd name="f375" fmla="+- f329 10800 0"/>
              <a:gd name="f376" fmla="+- 0 0 f330"/>
              <a:gd name="f377" fmla="+- f331 10800 0"/>
              <a:gd name="f378" fmla="+- 0 0 f332"/>
              <a:gd name="f379" fmla="+- f333 10800 0"/>
              <a:gd name="f380" fmla="+- 0 0 f334"/>
              <a:gd name="f381" fmla="+- f335 10800 0"/>
              <a:gd name="f382" fmla="+- 0 0 f336"/>
              <a:gd name="f383" fmla="+- f337 10800 0"/>
              <a:gd name="f384" fmla="+- 0 0 f338"/>
              <a:gd name="f385" fmla="+- f339 10800 0"/>
              <a:gd name="f386" fmla="+- 0 0 f340"/>
              <a:gd name="f387" fmla="+- f341 10800 0"/>
              <a:gd name="f388" fmla="+- 0 0 f342"/>
              <a:gd name="f389" fmla="+- f343 10800 0"/>
              <a:gd name="f390" fmla="+- 0 0 f344"/>
              <a:gd name="f391" fmla="+- f345 10800 0"/>
              <a:gd name="f392" fmla="+- 0 0 f346"/>
              <a:gd name="f393" fmla="+- f347 10800 0"/>
              <a:gd name="f394" fmla="+- 0 0 f348"/>
              <a:gd name="f395" fmla="+- f349 10800 0"/>
              <a:gd name="f396" fmla="+- 0 0 f350"/>
              <a:gd name="f397" fmla="+- f351 10800 0"/>
              <a:gd name="f398" fmla="+- 0 0 f352"/>
              <a:gd name="f399" fmla="+- f353 10800 0"/>
              <a:gd name="f400" fmla="+- 0 0 f354"/>
              <a:gd name="f401" fmla="+- f355 10800 0"/>
              <a:gd name="f402" fmla="+- 0 0 f356"/>
              <a:gd name="f403" fmla="+- f357 10800 0"/>
              <a:gd name="f404" fmla="+- 0 0 f358"/>
              <a:gd name="f405" fmla="+- f359 10800 0"/>
              <a:gd name="f406" fmla="+- 0 0 f360"/>
              <a:gd name="f407" fmla="+- f361 10800 0"/>
              <a:gd name="f408" fmla="+- 0 0 f362"/>
              <a:gd name="f409" fmla="+- f363 10800 0"/>
              <a:gd name="f410" fmla="+- 0 0 f364"/>
              <a:gd name="f411" fmla="+- f365 10800 0"/>
              <a:gd name="f412" fmla="+- f366 10800 0"/>
              <a:gd name="f413" fmla="+- f367 f368 0"/>
              <a:gd name="f414" fmla="+- f370 10800 0"/>
              <a:gd name="f415" fmla="+- f372 10800 0"/>
              <a:gd name="f416" fmla="+- f374 10800 0"/>
              <a:gd name="f417" fmla="+- f376 10800 0"/>
              <a:gd name="f418" fmla="+- f378 10800 0"/>
              <a:gd name="f419" fmla="+- f380 10800 0"/>
              <a:gd name="f420" fmla="+- f382 10800 0"/>
              <a:gd name="f421" fmla="+- f384 10800 0"/>
              <a:gd name="f422" fmla="+- f386 10800 0"/>
              <a:gd name="f423" fmla="+- f388 10800 0"/>
              <a:gd name="f424" fmla="+- f390 10800 0"/>
              <a:gd name="f425" fmla="+- f392 10800 0"/>
              <a:gd name="f426" fmla="+- f394 10800 0"/>
              <a:gd name="f427" fmla="+- f396 10800 0"/>
              <a:gd name="f428" fmla="+- f398 10800 0"/>
              <a:gd name="f429" fmla="+- f400 10800 0"/>
              <a:gd name="f430" fmla="+- f402 10800 0"/>
              <a:gd name="f431" fmla="+- f404 10800 0"/>
              <a:gd name="f432" fmla="+- f406 10800 0"/>
              <a:gd name="f433" fmla="+- f408 10800 0"/>
              <a:gd name="f434" fmla="+- f410 10800 0"/>
              <a:gd name="f435" fmla="sqrt f413"/>
              <a:gd name="f436" fmla="*/ f411 f18 1"/>
              <a:gd name="f437" fmla="*/ f412 f18 1"/>
              <a:gd name="f438" fmla="*/ f412 f19 1"/>
              <a:gd name="f439" fmla="*/ f411 f19 1"/>
              <a:gd name="f440" fmla="*/ f61 1 f435"/>
              <a:gd name="f441" fmla="*/ f247 f440 1"/>
              <a:gd name="f442" fmla="*/ f248 f440 1"/>
              <a:gd name="f443" fmla="+- 10800 0 f441"/>
              <a:gd name="f444" fmla="+- 10800 0 f442"/>
            </a:gdLst>
            <a:ahLst>
              <a:ahXY gdRefX="f0" minX="f11" maxX="f12">
                <a:pos x="f39" y="f8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5" y="f86"/>
              </a:cxn>
              <a:cxn ang="f58">
                <a:pos x="f87" y="f84"/>
              </a:cxn>
              <a:cxn ang="f58">
                <a:pos x="f85" y="f88"/>
              </a:cxn>
              <a:cxn ang="f58">
                <a:pos x="f89" y="f84"/>
              </a:cxn>
            </a:cxnLst>
            <a:rect l="f436" t="f439" r="f437" b="f438"/>
            <a:pathLst>
              <a:path w="21600" h="21600">
                <a:moveTo>
                  <a:pt x="f6" y="f13"/>
                </a:moveTo>
                <a:lnTo>
                  <a:pt x="f90" y="f100"/>
                </a:lnTo>
                <a:lnTo>
                  <a:pt x="f90" y="f101"/>
                </a:lnTo>
                <a:close/>
              </a:path>
              <a:path w="21600" h="21600">
                <a:moveTo>
                  <a:pt x="f369" y="f414"/>
                </a:moveTo>
                <a:lnTo>
                  <a:pt x="f371" y="f415"/>
                </a:lnTo>
                <a:lnTo>
                  <a:pt x="f373" y="f416"/>
                </a:lnTo>
                <a:close/>
              </a:path>
              <a:path w="21600" h="21600">
                <a:moveTo>
                  <a:pt x="f375" y="f417"/>
                </a:moveTo>
                <a:lnTo>
                  <a:pt x="f377" y="f418"/>
                </a:lnTo>
                <a:lnTo>
                  <a:pt x="f379" y="f419"/>
                </a:lnTo>
                <a:close/>
              </a:path>
              <a:path w="21600" h="21600">
                <a:moveTo>
                  <a:pt x="f381" y="f420"/>
                </a:moveTo>
                <a:lnTo>
                  <a:pt x="f383" y="f421"/>
                </a:lnTo>
                <a:lnTo>
                  <a:pt x="f385" y="f422"/>
                </a:lnTo>
                <a:close/>
              </a:path>
              <a:path w="21600" h="21600">
                <a:moveTo>
                  <a:pt x="f387" y="f423"/>
                </a:moveTo>
                <a:lnTo>
                  <a:pt x="f389" y="f424"/>
                </a:lnTo>
                <a:lnTo>
                  <a:pt x="f391" y="f425"/>
                </a:lnTo>
                <a:close/>
              </a:path>
              <a:path w="21600" h="21600">
                <a:moveTo>
                  <a:pt x="f393" y="f426"/>
                </a:moveTo>
                <a:lnTo>
                  <a:pt x="f395" y="f427"/>
                </a:lnTo>
                <a:lnTo>
                  <a:pt x="f397" y="f428"/>
                </a:lnTo>
                <a:close/>
              </a:path>
              <a:path w="21600" h="21600">
                <a:moveTo>
                  <a:pt x="f399" y="f429"/>
                </a:moveTo>
                <a:lnTo>
                  <a:pt x="f401" y="f430"/>
                </a:lnTo>
                <a:lnTo>
                  <a:pt x="f403" y="f431"/>
                </a:lnTo>
                <a:close/>
              </a:path>
              <a:path w="21600" h="21600">
                <a:moveTo>
                  <a:pt x="f405" y="f432"/>
                </a:moveTo>
                <a:lnTo>
                  <a:pt x="f407" y="f433"/>
                </a:lnTo>
                <a:lnTo>
                  <a:pt x="f409" y="f434"/>
                </a:lnTo>
                <a:close/>
              </a:path>
              <a:path w="21600" h="21600">
                <a:moveTo>
                  <a:pt x="f443" y="f444"/>
                </a:moveTo>
                <a:arcTo wR="f44" hR="f44" stAng="f53" swAng="f70"/>
                <a:close/>
              </a:path>
            </a:pathLst>
          </a:custGeom>
          <a:solidFill>
            <a:srgbClr val="FFFF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 </a:t>
            </a:r>
            <a:r>
              <a:rPr lang="fi-FI" sz="1400" b="1" kern="0" dirty="0" err="1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Suora-man</a:t>
            </a:r>
            <a:r>
              <a:rPr lang="fi-FI" sz="1400" b="1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 koulun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b="1" kern="0" dirty="0" err="1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Tukiver-kostot</a:t>
            </a:r>
            <a:endParaRPr lang="fi-FI" sz="1400" b="1" kern="0" dirty="0">
              <a:solidFill>
                <a:srgbClr val="000000"/>
              </a:solidFill>
              <a:latin typeface="+mn-lt"/>
              <a:ea typeface="Times New Roman" pitchFamily="18"/>
              <a:cs typeface="Times New Roman" pitchFamily="18"/>
            </a:endParaRPr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CA588B65-A608-4995-AE4C-652C61DC4CCB}"/>
              </a:ext>
            </a:extLst>
          </p:cNvPr>
          <p:cNvSpPr/>
          <p:nvPr/>
        </p:nvSpPr>
        <p:spPr>
          <a:xfrm>
            <a:off x="2895600" y="1143000"/>
            <a:ext cx="2590800" cy="6429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Oma opettaja ja koulun muut opettajat</a:t>
            </a:r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3798CF09-6C3A-4C75-B709-5A7E83C27BDB}"/>
              </a:ext>
            </a:extLst>
          </p:cNvPr>
          <p:cNvSpPr/>
          <p:nvPr/>
        </p:nvSpPr>
        <p:spPr>
          <a:xfrm>
            <a:off x="5791200" y="1143000"/>
            <a:ext cx="26670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Rehtori Jyrki Taipale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Apulaisrehtori Juha Kleemola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2ADDA8F5-67A8-4D26-854D-B291C9186797}"/>
              </a:ext>
            </a:extLst>
          </p:cNvPr>
          <p:cNvSpPr/>
          <p:nvPr/>
        </p:nvSpPr>
        <p:spPr>
          <a:xfrm>
            <a:off x="5786438" y="3500438"/>
            <a:ext cx="2667000" cy="381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Kuraattori</a:t>
            </a:r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78EB755B-13B8-410D-BCBA-05E11D88B7E2}"/>
              </a:ext>
            </a:extLst>
          </p:cNvPr>
          <p:cNvSpPr/>
          <p:nvPr/>
        </p:nvSpPr>
        <p:spPr>
          <a:xfrm>
            <a:off x="5791200" y="6019800"/>
            <a:ext cx="2667000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Perheneuvola</a:t>
            </a:r>
          </a:p>
        </p:txBody>
      </p:sp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010012C6-ABDA-43E5-8662-0EB8D070E32A}"/>
              </a:ext>
            </a:extLst>
          </p:cNvPr>
          <p:cNvSpPr/>
          <p:nvPr/>
        </p:nvSpPr>
        <p:spPr>
          <a:xfrm>
            <a:off x="3048000" y="4572000"/>
            <a:ext cx="220980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Fysioterapeutti</a:t>
            </a:r>
          </a:p>
        </p:txBody>
      </p:sp>
      <p:sp>
        <p:nvSpPr>
          <p:cNvPr id="9" name="Puolivapaa piirto 8">
            <a:extLst>
              <a:ext uri="{FF2B5EF4-FFF2-40B4-BE49-F238E27FC236}">
                <a16:creationId xmlns:a16="http://schemas.microsoft.com/office/drawing/2014/main" id="{940AD3E0-83BB-40D3-B5AB-8BF8EC5A5E27}"/>
              </a:ext>
            </a:extLst>
          </p:cNvPr>
          <p:cNvSpPr/>
          <p:nvPr/>
        </p:nvSpPr>
        <p:spPr>
          <a:xfrm>
            <a:off x="3048000" y="5410200"/>
            <a:ext cx="2209800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Puheterapeutti</a:t>
            </a:r>
          </a:p>
        </p:txBody>
      </p:sp>
      <p:sp>
        <p:nvSpPr>
          <p:cNvPr id="10" name="Puolivapaa piirto 9">
            <a:extLst>
              <a:ext uri="{FF2B5EF4-FFF2-40B4-BE49-F238E27FC236}">
                <a16:creationId xmlns:a16="http://schemas.microsoft.com/office/drawing/2014/main" id="{05141628-59ED-4277-B7D0-B750D5CEFC18}"/>
              </a:ext>
            </a:extLst>
          </p:cNvPr>
          <p:cNvSpPr/>
          <p:nvPr/>
        </p:nvSpPr>
        <p:spPr>
          <a:xfrm>
            <a:off x="3048000" y="6019800"/>
            <a:ext cx="22098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TAYS</a:t>
            </a:r>
          </a:p>
        </p:txBody>
      </p:sp>
      <p:sp>
        <p:nvSpPr>
          <p:cNvPr id="11" name="Puolivapaa piirto 10">
            <a:extLst>
              <a:ext uri="{FF2B5EF4-FFF2-40B4-BE49-F238E27FC236}">
                <a16:creationId xmlns:a16="http://schemas.microsoft.com/office/drawing/2014/main" id="{8B1AACD4-8C36-46ED-94A5-B6B1792509C8}"/>
              </a:ext>
            </a:extLst>
          </p:cNvPr>
          <p:cNvSpPr/>
          <p:nvPr/>
        </p:nvSpPr>
        <p:spPr>
          <a:xfrm>
            <a:off x="228600" y="3657600"/>
            <a:ext cx="2438400" cy="304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Seurat, yhdistykset, järjestöt</a:t>
            </a:r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C41CD81E-278C-440A-A4C7-0E1DFC12C497}"/>
              </a:ext>
            </a:extLst>
          </p:cNvPr>
          <p:cNvSpPr/>
          <p:nvPr/>
        </p:nvSpPr>
        <p:spPr>
          <a:xfrm>
            <a:off x="228600" y="1143000"/>
            <a:ext cx="25146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Vanhemmat</a:t>
            </a:r>
          </a:p>
        </p:txBody>
      </p:sp>
      <p:sp>
        <p:nvSpPr>
          <p:cNvPr id="13" name="Puolivapaa piirto 12">
            <a:extLst>
              <a:ext uri="{FF2B5EF4-FFF2-40B4-BE49-F238E27FC236}">
                <a16:creationId xmlns:a16="http://schemas.microsoft.com/office/drawing/2014/main" id="{39C78290-E81D-4C9A-A080-FF28377CF631}"/>
              </a:ext>
            </a:extLst>
          </p:cNvPr>
          <p:cNvSpPr/>
          <p:nvPr/>
        </p:nvSpPr>
        <p:spPr>
          <a:xfrm>
            <a:off x="5786438" y="1785938"/>
            <a:ext cx="2667000" cy="9572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Erityisopettajat</a:t>
            </a:r>
          </a:p>
        </p:txBody>
      </p:sp>
      <p:sp>
        <p:nvSpPr>
          <p:cNvPr id="14" name="Puolivapaa piirto 13">
            <a:extLst>
              <a:ext uri="{FF2B5EF4-FFF2-40B4-BE49-F238E27FC236}">
                <a16:creationId xmlns:a16="http://schemas.microsoft.com/office/drawing/2014/main" id="{1894FB2C-7581-4CE2-BD79-F2F72B9A68C0}"/>
              </a:ext>
            </a:extLst>
          </p:cNvPr>
          <p:cNvSpPr/>
          <p:nvPr/>
        </p:nvSpPr>
        <p:spPr>
          <a:xfrm>
            <a:off x="228600" y="2819400"/>
            <a:ext cx="2514600" cy="609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Vanhempainyhdistys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puh. joht.</a:t>
            </a:r>
          </a:p>
        </p:txBody>
      </p:sp>
      <p:sp>
        <p:nvSpPr>
          <p:cNvPr id="15" name="Puolivapaa piirto 14">
            <a:extLst>
              <a:ext uri="{FF2B5EF4-FFF2-40B4-BE49-F238E27FC236}">
                <a16:creationId xmlns:a16="http://schemas.microsoft.com/office/drawing/2014/main" id="{120B11AE-9AA9-4E2B-B012-690E2B1F3705}"/>
              </a:ext>
            </a:extLst>
          </p:cNvPr>
          <p:cNvSpPr/>
          <p:nvPr/>
        </p:nvSpPr>
        <p:spPr>
          <a:xfrm>
            <a:off x="228600" y="1981200"/>
            <a:ext cx="2514600" cy="733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Koulunkäyntiohjaajat ja koulun muu henkilökunta</a:t>
            </a:r>
          </a:p>
        </p:txBody>
      </p:sp>
      <p:sp>
        <p:nvSpPr>
          <p:cNvPr id="16" name="Puolivapaa piirto 15">
            <a:extLst>
              <a:ext uri="{FF2B5EF4-FFF2-40B4-BE49-F238E27FC236}">
                <a16:creationId xmlns:a16="http://schemas.microsoft.com/office/drawing/2014/main" id="{8A30467C-FA8B-4EF7-93EE-24160A42CFEA}"/>
              </a:ext>
            </a:extLst>
          </p:cNvPr>
          <p:cNvSpPr/>
          <p:nvPr/>
        </p:nvSpPr>
        <p:spPr>
          <a:xfrm>
            <a:off x="228600" y="4114800"/>
            <a:ext cx="2514600" cy="6000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Koulutaksit/ kuljetuslogistiikka</a:t>
            </a:r>
          </a:p>
        </p:txBody>
      </p:sp>
      <p:sp>
        <p:nvSpPr>
          <p:cNvPr id="17" name="Puolivapaa piirto 16">
            <a:extLst>
              <a:ext uri="{FF2B5EF4-FFF2-40B4-BE49-F238E27FC236}">
                <a16:creationId xmlns:a16="http://schemas.microsoft.com/office/drawing/2014/main" id="{2FA33C24-7F09-4A9D-B22A-563A086CD60C}"/>
              </a:ext>
            </a:extLst>
          </p:cNvPr>
          <p:cNvSpPr/>
          <p:nvPr/>
        </p:nvSpPr>
        <p:spPr>
          <a:xfrm>
            <a:off x="5791200" y="5334000"/>
            <a:ext cx="26670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Koulupsykologi</a:t>
            </a:r>
          </a:p>
        </p:txBody>
      </p:sp>
      <p:sp>
        <p:nvSpPr>
          <p:cNvPr id="18" name="Puolivapaa piirto 17">
            <a:extLst>
              <a:ext uri="{FF2B5EF4-FFF2-40B4-BE49-F238E27FC236}">
                <a16:creationId xmlns:a16="http://schemas.microsoft.com/office/drawing/2014/main" id="{D892DBE6-4B70-4DA4-8A04-9EC501E4B318}"/>
              </a:ext>
            </a:extLst>
          </p:cNvPr>
          <p:cNvSpPr/>
          <p:nvPr/>
        </p:nvSpPr>
        <p:spPr>
          <a:xfrm>
            <a:off x="228600" y="4800600"/>
            <a:ext cx="25146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Koululaisten iltapäiväkerhot</a:t>
            </a:r>
          </a:p>
        </p:txBody>
      </p:sp>
      <p:sp>
        <p:nvSpPr>
          <p:cNvPr id="19" name="Puolivapaa piirto 18">
            <a:extLst>
              <a:ext uri="{FF2B5EF4-FFF2-40B4-BE49-F238E27FC236}">
                <a16:creationId xmlns:a16="http://schemas.microsoft.com/office/drawing/2014/main" id="{09B7AB15-65DB-4FD7-A6CE-74EED63621E8}"/>
              </a:ext>
            </a:extLst>
          </p:cNvPr>
          <p:cNvSpPr/>
          <p:nvPr/>
        </p:nvSpPr>
        <p:spPr>
          <a:xfrm>
            <a:off x="228600" y="5486400"/>
            <a:ext cx="2438400" cy="304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Päiväkodit</a:t>
            </a:r>
          </a:p>
        </p:txBody>
      </p:sp>
      <p:sp>
        <p:nvSpPr>
          <p:cNvPr id="20" name="Puolivapaa piirto 19">
            <a:extLst>
              <a:ext uri="{FF2B5EF4-FFF2-40B4-BE49-F238E27FC236}">
                <a16:creationId xmlns:a16="http://schemas.microsoft.com/office/drawing/2014/main" id="{2536585D-315F-4C0A-A55E-B892DE08A9B9}"/>
              </a:ext>
            </a:extLst>
          </p:cNvPr>
          <p:cNvSpPr/>
          <p:nvPr/>
        </p:nvSpPr>
        <p:spPr>
          <a:xfrm>
            <a:off x="228600" y="5943600"/>
            <a:ext cx="243840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Aluekoulut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Pitkäjärvi / Vatiala</a:t>
            </a:r>
          </a:p>
        </p:txBody>
      </p:sp>
      <p:sp>
        <p:nvSpPr>
          <p:cNvPr id="21" name="Puolivapaa piirto 20">
            <a:extLst>
              <a:ext uri="{FF2B5EF4-FFF2-40B4-BE49-F238E27FC236}">
                <a16:creationId xmlns:a16="http://schemas.microsoft.com/office/drawing/2014/main" id="{4422478A-0822-45EE-AC74-6AD5A5C8D941}"/>
              </a:ext>
            </a:extLst>
          </p:cNvPr>
          <p:cNvSpPr/>
          <p:nvPr/>
        </p:nvSpPr>
        <p:spPr>
          <a:xfrm>
            <a:off x="5791200" y="3962400"/>
            <a:ext cx="2667000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Kouluterveydenhuolto</a:t>
            </a:r>
          </a:p>
        </p:txBody>
      </p:sp>
      <p:sp>
        <p:nvSpPr>
          <p:cNvPr id="22" name="Puolivapaa piirto 21">
            <a:extLst>
              <a:ext uri="{FF2B5EF4-FFF2-40B4-BE49-F238E27FC236}">
                <a16:creationId xmlns:a16="http://schemas.microsoft.com/office/drawing/2014/main" id="{D63A6150-21B8-4FA7-ADD5-F5D223B575B0}"/>
              </a:ext>
            </a:extLst>
          </p:cNvPr>
          <p:cNvSpPr/>
          <p:nvPr/>
        </p:nvSpPr>
        <p:spPr>
          <a:xfrm>
            <a:off x="5791200" y="4800600"/>
            <a:ext cx="2667000" cy="381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Hammashoito</a:t>
            </a:r>
          </a:p>
        </p:txBody>
      </p: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96798642-DC64-4DA0-A2E9-6CE0A27E73EF}"/>
              </a:ext>
            </a:extLst>
          </p:cNvPr>
          <p:cNvSpPr/>
          <p:nvPr/>
        </p:nvSpPr>
        <p:spPr>
          <a:xfrm>
            <a:off x="5791200" y="2857500"/>
            <a:ext cx="2667000" cy="571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Erityisopetuksen koordinaattori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Jaana Karppinen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AB464-97FD-4484-9A81-70DD5001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ARVIOINNISTA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A4C50E-1D6B-4CFA-9C3C-27B87CD8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Kouluissa kehitetään arviointikulttuuria, jonka keskeisiä piirteitä ovat rohkaiseva ja yrittämään kannustava ilmapiiri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oppilaiden osallisuutta edistävä, keskusteleva ja vuorovaikutteinen toimintatapa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oppilaan tukeminen oman oppimisprosessinsa ymmärtämisessä sekä oppilaan edistymisen näkyväksi tekeminen koko oppimisprosessin ajan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arvioinnin oikeudenmukaisuus ja eettisyys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arvioinnin monipuolisuus ja jatkuvuus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arvioinnin avulla saadun tiedon hyödyntäminen opetuksen ja muun koulutyön suunnittelussa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läpinäkyvyys huoltajille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CDF188-0D2C-4185-8CB0-0161E876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HS 21.5.2023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DA82F1-A6C0-4CF7-9914-6DA2B5893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Kännykät tuhoavat lapsen keskittymiskyvyn</a:t>
            </a:r>
          </a:p>
          <a:p>
            <a:r>
              <a:rPr lang="fi-FI" dirty="0"/>
              <a:t>Rima on liian alhaalla</a:t>
            </a:r>
          </a:p>
          <a:p>
            <a:r>
              <a:rPr lang="fi-FI" dirty="0"/>
              <a:t>Vanhemmuus on hukassa</a:t>
            </a:r>
          </a:p>
          <a:p>
            <a:r>
              <a:rPr lang="fi-FI" dirty="0"/>
              <a:t>S2 vaatii korjaamista</a:t>
            </a:r>
          </a:p>
          <a:p>
            <a:r>
              <a:rPr lang="fi-FI" dirty="0"/>
              <a:t>Tuen tarve on kasvanut räjähdysmäisesti</a:t>
            </a:r>
          </a:p>
          <a:p>
            <a:r>
              <a:rPr lang="fi-FI" dirty="0"/>
              <a:t>Uudistusten tehtailijoilla on vääristynyt ihmiskuva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6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DE8A8-CC2D-4DAD-BEAC-98D34949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Arviointitavat</a:t>
            </a:r>
          </a:p>
        </p:txBody>
      </p:sp>
      <p:sp>
        <p:nvSpPr>
          <p:cNvPr id="24579" name="Sisällön paikkamerkki 2">
            <a:extLst>
              <a:ext uri="{FF2B5EF4-FFF2-40B4-BE49-F238E27FC236}">
                <a16:creationId xmlns:a16="http://schemas.microsoft.com/office/drawing/2014/main" id="{D62B39E5-4D76-49E8-ACC4-E569B8743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1.-3. luokat</a:t>
            </a:r>
          </a:p>
          <a:p>
            <a:pPr lvl="1" eaLnBrk="1" hangingPunct="1"/>
            <a:r>
              <a:rPr lang="fi-FI" altLang="fi-FI"/>
              <a:t>päättöarviointi sanallista</a:t>
            </a:r>
          </a:p>
          <a:p>
            <a:pPr lvl="1" eaLnBrk="1" hangingPunct="1"/>
            <a:r>
              <a:rPr lang="fi-FI" altLang="fi-FI"/>
              <a:t>väliarviointi arviointikeskusteluna</a:t>
            </a:r>
          </a:p>
          <a:p>
            <a:pPr eaLnBrk="1" hangingPunct="1"/>
            <a:r>
              <a:rPr lang="fi-FI" altLang="fi-FI"/>
              <a:t>4. luokka</a:t>
            </a:r>
          </a:p>
          <a:p>
            <a:pPr lvl="1" eaLnBrk="1" hangingPunct="1"/>
            <a:r>
              <a:rPr lang="fi-FI" altLang="fi-FI"/>
              <a:t>väliarviointi arviointikeskusteluna</a:t>
            </a:r>
          </a:p>
          <a:p>
            <a:pPr lvl="1" eaLnBrk="1" hangingPunct="1"/>
            <a:r>
              <a:rPr lang="fi-FI" altLang="fi-FI"/>
              <a:t>päättöarviointi numeroina</a:t>
            </a:r>
          </a:p>
          <a:p>
            <a:pPr eaLnBrk="1" hangingPunct="1"/>
            <a:r>
              <a:rPr lang="fi-FI" altLang="fi-FI"/>
              <a:t>5. – 6. luokat</a:t>
            </a:r>
          </a:p>
          <a:p>
            <a:pPr lvl="1" eaLnBrk="1" hangingPunct="1"/>
            <a:r>
              <a:rPr lang="fi-FI" altLang="fi-FI"/>
              <a:t>sekä väli- että päättöarviointi numeroina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uva 3">
            <a:extLst>
              <a:ext uri="{FF2B5EF4-FFF2-40B4-BE49-F238E27FC236}">
                <a16:creationId xmlns:a16="http://schemas.microsoft.com/office/drawing/2014/main" id="{3905F1B0-38EB-45EB-8F25-D254A538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23215" r="50005" b="17383"/>
          <a:stretch>
            <a:fillRect/>
          </a:stretch>
        </p:blipFill>
        <p:spPr bwMode="auto">
          <a:xfrm>
            <a:off x="1835150" y="333375"/>
            <a:ext cx="52578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6EE4C7E2-5952-4599-AFDB-EE6036C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333375"/>
            <a:ext cx="5429250" cy="495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KOULUN KÄYTÄNTEITÄ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28D481-5B9B-49BD-B85B-84D25850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52513"/>
            <a:ext cx="6038850" cy="480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päivärytmi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8.00 - 8.45 1. tunti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8.45 - 9.30 2. tunti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50" b="1" dirty="0"/>
              <a:t>välitunti 9.30 – 10.00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10.00 - 10.45 3. tunti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88" b="1" dirty="0"/>
              <a:t>välitunti 10.45 – 11.00 tai 11.00 – 11.15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11.00 - 11.45 tai 11.15 -12.00 4. tunti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50" b="1" dirty="0"/>
              <a:t>välitunti 12.00 – 12.15</a:t>
            </a:r>
            <a:endParaRPr lang="fi-FI" sz="75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12.15 - 13.00 5. Tunti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50" b="1" dirty="0"/>
              <a:t>välitunti 13.00 – 13.15</a:t>
            </a:r>
            <a:endParaRPr lang="fi-FI" sz="75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13.15 - 14.00 6. tunti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14.00 - 14.45 7. tunti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juhlat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/>
              <a:t>koulumatkat, pyöräilyyn ei tarvitse lupaa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tärkeimmät löytyvät keväällä jaetusta vihkosta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B156B0-BD4A-40CF-9881-8EB301D8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Tulevat </a:t>
            </a:r>
            <a:r>
              <a:rPr lang="fi-FI" dirty="0" err="1"/>
              <a:t>ekat</a:t>
            </a:r>
            <a:r>
              <a:rPr lang="fi-FI" dirty="0"/>
              <a:t> luokat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619941-410B-41F2-A006-4F7DF6CD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1a, oppilaita 20, opettaja Pia Keskinen</a:t>
            </a:r>
          </a:p>
          <a:p>
            <a:pPr eaLnBrk="1" hangingPunct="1">
              <a:defRPr/>
            </a:pPr>
            <a:r>
              <a:rPr lang="fi-FI" dirty="0"/>
              <a:t>1b, oppialita 20, opettaja Saija Hämekoski</a:t>
            </a:r>
          </a:p>
          <a:p>
            <a:pPr eaLnBrk="1" hangingPunct="1">
              <a:defRPr/>
            </a:pPr>
            <a:r>
              <a:rPr lang="fi-FI" dirty="0"/>
              <a:t>1c, oppilaita 19, opettaja Leena Kuorilehto</a:t>
            </a:r>
          </a:p>
          <a:p>
            <a:pPr eaLnBrk="1" hangingPunct="1">
              <a:defRPr/>
            </a:pPr>
            <a:r>
              <a:rPr lang="fi-FI" dirty="0"/>
              <a:t>1d, oppilaita 20, opettaja Anita Mattila</a:t>
            </a:r>
          </a:p>
          <a:p>
            <a:pPr eaLnBrk="1" hangingPunct="1">
              <a:defRPr/>
            </a:pPr>
            <a:endParaRPr lang="fi-FI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i-FI" dirty="0"/>
              <a:t>LUOKKAJAOT nähtävillä koulun ulko-ovissa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98674-D18A-45A4-838E-27723C13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OKSALUOKAT</a:t>
            </a:r>
          </a:p>
        </p:txBody>
      </p:sp>
      <p:sp>
        <p:nvSpPr>
          <p:cNvPr id="29699" name="Sisällön paikkamerkki 2">
            <a:extLst>
              <a:ext uri="{FF2B5EF4-FFF2-40B4-BE49-F238E27FC236}">
                <a16:creationId xmlns:a16="http://schemas.microsoft.com/office/drawing/2014/main" id="{D79B8FC1-C7BD-43C1-A32E-CF7D787A7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yhteinen toiminta alkaa viimeistään </a:t>
            </a:r>
            <a:r>
              <a:rPr lang="fi-FI" altLang="fi-FI" dirty="0" err="1"/>
              <a:t>syysloman</a:t>
            </a:r>
            <a:r>
              <a:rPr lang="fi-FI" altLang="fi-FI" dirty="0"/>
              <a:t> jälkeen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67D35-AB71-43DF-9C97-CDC2F5A2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TURSOLASTA TULEVAT LUOKAT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72DCB6-C567-4CEE-982E-F30EAF9C5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3d, opettajana Saija Sallinen, 24 oppilasta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D611980-40DF-4D07-B9DF-97AEF22538E6}"/>
              </a:ext>
            </a:extLst>
          </p:cNvPr>
          <p:cNvSpPr txBox="1"/>
          <p:nvPr/>
        </p:nvSpPr>
        <p:spPr>
          <a:xfrm>
            <a:off x="1325079" y="1059894"/>
            <a:ext cx="415925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300" dirty="0">
                <a:solidFill>
                  <a:schemeClr val="tx2"/>
                </a:solidFill>
                <a:latin typeface="+mn-lt"/>
              </a:rPr>
              <a:t>NÄIN SEURAAT KOULUN ARKEA: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>
              <a:latin typeface="+mn-lt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+mn-lt"/>
              </a:rPr>
              <a:t>Wilma</a:t>
            </a:r>
            <a:endParaRPr lang="fi-FI" dirty="0">
              <a:latin typeface="+mn-lt"/>
            </a:endParaRP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viestintä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työjärjestykset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oppilaan tuki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vuosisuunnittelu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b="1" dirty="0">
                <a:latin typeface="+mn-lt"/>
              </a:rPr>
              <a:t>anomukset: vapaat ja koulukuljetukset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INSTAGRAM: </a:t>
            </a:r>
            <a:r>
              <a:rPr lang="fi-FI" dirty="0" err="1">
                <a:latin typeface="+mn-lt"/>
              </a:rPr>
              <a:t>suoraman_koulu</a:t>
            </a:r>
            <a:endParaRPr lang="fi-FI" dirty="0">
              <a:latin typeface="+mn-lt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kotisivut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muu yhteyden pito: puhelimet jne..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2">
            <a:extLst>
              <a:ext uri="{FF2B5EF4-FFF2-40B4-BE49-F238E27FC236}">
                <a16:creationId xmlns:a16="http://schemas.microsoft.com/office/drawing/2014/main" id="{D134329B-6F24-4F46-99E3-2272F3C20A67}"/>
              </a:ext>
            </a:extLst>
          </p:cNvPr>
          <p:cNvSpPr txBox="1">
            <a:spLocks/>
          </p:cNvSpPr>
          <p:nvPr/>
        </p:nvSpPr>
        <p:spPr bwMode="auto">
          <a:xfrm>
            <a:off x="1601788" y="3536950"/>
            <a:ext cx="59404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50165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68580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91440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114300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16002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0574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25146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29718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3000">
                <a:solidFill>
                  <a:schemeClr val="tx2"/>
                </a:solidFill>
                <a:latin typeface="Arial" panose="020B0604020202020204" pitchFamily="34" charset="0"/>
              </a:rPr>
              <a:t>ASIAA AUKTORITEETISTÄ</a:t>
            </a:r>
          </a:p>
        </p:txBody>
      </p:sp>
      <p:sp>
        <p:nvSpPr>
          <p:cNvPr id="32771" name="Tekstiruutu 5">
            <a:extLst>
              <a:ext uri="{FF2B5EF4-FFF2-40B4-BE49-F238E27FC236}">
                <a16:creationId xmlns:a16="http://schemas.microsoft.com/office/drawing/2014/main" id="{32B19E56-29EB-469A-BD60-066F6AA9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5276850"/>
            <a:ext cx="538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kasvatuskumppanuus – riittävästi yhteinen näkemys kasvatuksesta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kstiruutu 1">
            <a:extLst>
              <a:ext uri="{FF2B5EF4-FFF2-40B4-BE49-F238E27FC236}">
                <a16:creationId xmlns:a16="http://schemas.microsoft.com/office/drawing/2014/main" id="{A4D19D0F-B4BF-41AF-A98F-0A4C41DF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108075"/>
            <a:ext cx="2871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AUKTORITEETIN NELIKENTTÄ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C0AC4A34-4D82-4143-B384-A15D73CBF13B}"/>
              </a:ext>
            </a:extLst>
          </p:cNvPr>
          <p:cNvCxnSpPr/>
          <p:nvPr/>
        </p:nvCxnSpPr>
        <p:spPr>
          <a:xfrm>
            <a:off x="4564063" y="1993900"/>
            <a:ext cx="0" cy="345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1E7DEF7-F152-452A-AFC5-FD0311D1C620}"/>
              </a:ext>
            </a:extLst>
          </p:cNvPr>
          <p:cNvCxnSpPr>
            <a:endCxn id="33800" idx="1"/>
          </p:cNvCxnSpPr>
          <p:nvPr/>
        </p:nvCxnSpPr>
        <p:spPr>
          <a:xfrm>
            <a:off x="2951163" y="3668713"/>
            <a:ext cx="3057525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kstiruutu 6">
            <a:extLst>
              <a:ext uri="{FF2B5EF4-FFF2-40B4-BE49-F238E27FC236}">
                <a16:creationId xmlns:a16="http://schemas.microsoft.com/office/drawing/2014/main" id="{B1D590C3-7204-44ED-BAB0-104DB660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1617663"/>
            <a:ext cx="186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rgbClr val="FFC000"/>
                </a:solidFill>
                <a:latin typeface="Calibri" panose="020F0502020204030204" pitchFamily="34" charset="0"/>
              </a:rPr>
              <a:t>saatavilla, lämmin</a:t>
            </a:r>
          </a:p>
        </p:txBody>
      </p:sp>
      <p:sp>
        <p:nvSpPr>
          <p:cNvPr id="33798" name="Tekstiruutu 7">
            <a:extLst>
              <a:ext uri="{FF2B5EF4-FFF2-40B4-BE49-F238E27FC236}">
                <a16:creationId xmlns:a16="http://schemas.microsoft.com/office/drawing/2014/main" id="{E2AC9C6C-ADDE-4F33-90D3-7805382A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657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rgbClr val="FFC000"/>
                </a:solidFill>
                <a:latin typeface="Calibri" panose="020F0502020204030204" pitchFamily="34" charset="0"/>
              </a:rPr>
              <a:t>vaikeasti saatavilla, kylmä</a:t>
            </a:r>
          </a:p>
        </p:txBody>
      </p:sp>
      <p:sp>
        <p:nvSpPr>
          <p:cNvPr id="33799" name="Tekstiruutu 8">
            <a:extLst>
              <a:ext uri="{FF2B5EF4-FFF2-40B4-BE49-F238E27FC236}">
                <a16:creationId xmlns:a16="http://schemas.microsoft.com/office/drawing/2014/main" id="{5B64BA23-8EA0-4ED3-BFDD-136FBA13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5" y="3483769"/>
            <a:ext cx="201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rgbClr val="FFC000"/>
                </a:solidFill>
                <a:latin typeface="Calibri" panose="020F0502020204030204" pitchFamily="34" charset="0"/>
              </a:rPr>
              <a:t>säännöt vaihtelevat</a:t>
            </a:r>
          </a:p>
        </p:txBody>
      </p:sp>
      <p:sp>
        <p:nvSpPr>
          <p:cNvPr id="33800" name="Tekstiruutu 9">
            <a:extLst>
              <a:ext uri="{FF2B5EF4-FFF2-40B4-BE49-F238E27FC236}">
                <a16:creationId xmlns:a16="http://schemas.microsoft.com/office/drawing/2014/main" id="{0C2D8D1F-9D1F-4FDC-B6AE-13E8A8F0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3530600"/>
            <a:ext cx="2640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rgbClr val="FFC000"/>
                </a:solidFill>
                <a:latin typeface="Calibri" panose="020F0502020204030204" pitchFamily="34" charset="0"/>
              </a:rPr>
              <a:t>yleiset ja lausutut säännöt</a:t>
            </a:r>
          </a:p>
        </p:txBody>
      </p:sp>
      <p:sp>
        <p:nvSpPr>
          <p:cNvPr id="33801" name="Tekstiruutu 10">
            <a:extLst>
              <a:ext uri="{FF2B5EF4-FFF2-40B4-BE49-F238E27FC236}">
                <a16:creationId xmlns:a16="http://schemas.microsoft.com/office/drawing/2014/main" id="{079E5B4F-8A49-4C0A-8C93-8DFF7E54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2952750"/>
            <a:ext cx="1520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HEMMOTTELEVA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</a:t>
            </a:r>
          </a:p>
        </p:txBody>
      </p:sp>
      <p:sp>
        <p:nvSpPr>
          <p:cNvPr id="33802" name="Tekstiruutu 11">
            <a:extLst>
              <a:ext uri="{FF2B5EF4-FFF2-40B4-BE49-F238E27FC236}">
                <a16:creationId xmlns:a16="http://schemas.microsoft.com/office/drawing/2014/main" id="{EE7CB0B0-D168-4F74-B190-DB254E558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967163"/>
            <a:ext cx="1246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LAIMINLYÖVÄ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</a:t>
            </a:r>
          </a:p>
        </p:txBody>
      </p:sp>
      <p:sp>
        <p:nvSpPr>
          <p:cNvPr id="33803" name="Tekstiruutu 12">
            <a:extLst>
              <a:ext uri="{FF2B5EF4-FFF2-40B4-BE49-F238E27FC236}">
                <a16:creationId xmlns:a16="http://schemas.microsoft.com/office/drawing/2014/main" id="{22C42AC6-9234-4060-BF74-7939DA9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968750"/>
            <a:ext cx="1357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KOMENTELEVA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516754F-6B5F-4661-9244-CC40470C6B77}"/>
              </a:ext>
            </a:extLst>
          </p:cNvPr>
          <p:cNvSpPr txBox="1"/>
          <p:nvPr/>
        </p:nvSpPr>
        <p:spPr>
          <a:xfrm>
            <a:off x="4851400" y="2944813"/>
            <a:ext cx="1960563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AUKTORITEETTIIN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PERUSTUVA KASVATUS</a:t>
            </a:r>
          </a:p>
        </p:txBody>
      </p:sp>
      <p:sp>
        <p:nvSpPr>
          <p:cNvPr id="2" name="Iloiset kasvot 1">
            <a:extLst>
              <a:ext uri="{FF2B5EF4-FFF2-40B4-BE49-F238E27FC236}">
                <a16:creationId xmlns:a16="http://schemas.microsoft.com/office/drawing/2014/main" id="{4B8877DE-15C0-4D17-BF08-59CC19C95D11}"/>
              </a:ext>
            </a:extLst>
          </p:cNvPr>
          <p:cNvSpPr/>
          <p:nvPr/>
        </p:nvSpPr>
        <p:spPr>
          <a:xfrm>
            <a:off x="5975350" y="2132013"/>
            <a:ext cx="541338" cy="5413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ECE91-39AE-49C6-9CF5-3F320BDB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Huoltajien kanssa tehtävästä yhteistyöstä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0D9C1-5C28-418C-AB9F-54818C54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Huoltajien osallisuus sekä mahdollisuus olla mukana esiopetus- ja koulutyössä ja sen kehittämisessä on keskeinen osa toimintakulttuuria.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Kodin, esiopetuksen ja koulun kasvatusyhteistyö lisää oppilaan, luokan ja koko esiopetus- ja kouluyhteisön hyvinvointia ja turvallisuutta.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b="1" dirty="0"/>
              <a:t>Päävastuu kasvatuksesta on vanhemmilla, koulu ja muut toimijat täydentävät ja rikastavat kotikasvatusta.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Vastuu huoltajien, esiopetuksen ja koulun yhteistyön edellytysten kehittämisestä on opetuksen järjestäjällä.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Yhteistyön lähtökohtana on luottamuksen rakentaminen, avoimuus ja keskinäinen kunnioitus.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33774-6DD4-4D7E-B0AE-C5BFD945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885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KOULUN LYHYT HISTORIA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F3943410-2FE7-48DA-A51D-2E40F52BB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213" y="1628775"/>
            <a:ext cx="7634287" cy="4251325"/>
          </a:xfrm>
        </p:spPr>
        <p:txBody>
          <a:bodyPr/>
          <a:lstStyle/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perustettu 1969 kahden koulun yhdistyessä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koulussa aloitti 402 oppilasta ja 13 opettajaa, nyt 680 oppilasta ja 49 opettajaa + 30 ohjaajaa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Viipale-koulu pihaan1973, purettiin 2014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peruskouluksi 1975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koulutilojen laajennus 1988, pohjoissiipi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peruskorjaus – ja laajennushanke 2012 – 2014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viimeisin </a:t>
            </a:r>
            <a:r>
              <a:rPr lang="fi-FI" altLang="fi-FI" dirty="0" err="1">
                <a:solidFill>
                  <a:schemeClr val="tx1"/>
                </a:solidFill>
              </a:rPr>
              <a:t>ops</a:t>
            </a:r>
            <a:r>
              <a:rPr lang="fi-FI" altLang="fi-FI" dirty="0">
                <a:solidFill>
                  <a:schemeClr val="tx1"/>
                </a:solidFill>
              </a:rPr>
              <a:t> uudistus 2017</a:t>
            </a:r>
          </a:p>
          <a:p>
            <a:pPr lvl="1" eaLnBrk="1" hangingPunct="1"/>
            <a:r>
              <a:rPr lang="fi-FI" altLang="fi-FI" dirty="0" err="1">
                <a:solidFill>
                  <a:schemeClr val="tx1"/>
                </a:solidFill>
              </a:rPr>
              <a:t>Tursolan</a:t>
            </a:r>
            <a:r>
              <a:rPr lang="fi-FI" altLang="fi-FI" dirty="0">
                <a:solidFill>
                  <a:schemeClr val="tx1"/>
                </a:solidFill>
              </a:rPr>
              <a:t> korttelikoulu yhdistyi syksyllä 2020</a:t>
            </a:r>
          </a:p>
          <a:p>
            <a:pPr lvl="1" eaLnBrk="1" hangingPunct="1"/>
            <a:r>
              <a:rPr lang="fi-FI" altLang="fi-FI" dirty="0"/>
              <a:t>uusi siirtokelpoinen rakennus kesällä 2022 (viisi luokkatilaa)</a:t>
            </a:r>
          </a:p>
          <a:p>
            <a:pPr lvl="1" eaLnBrk="1" hangingPunct="1"/>
            <a:r>
              <a:rPr lang="fi-FI" altLang="fi-FI" dirty="0" err="1"/>
              <a:t>Suoraman</a:t>
            </a:r>
            <a:r>
              <a:rPr lang="fi-FI" altLang="fi-FI" dirty="0"/>
              <a:t> alueen selvitys käynnissä 2023</a:t>
            </a:r>
          </a:p>
          <a:p>
            <a:pPr lvl="2"/>
            <a:r>
              <a:rPr lang="fi-FI" altLang="fi-FI" dirty="0"/>
              <a:t>pienten lasten yksikkö?</a:t>
            </a:r>
          </a:p>
          <a:p>
            <a:pPr lvl="2"/>
            <a:r>
              <a:rPr lang="fi-FI" altLang="fi-FI" dirty="0"/>
              <a:t>yhtenäiskoulu?</a:t>
            </a:r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>
            <a:extLst>
              <a:ext uri="{FF2B5EF4-FFF2-40B4-BE49-F238E27FC236}">
                <a16:creationId xmlns:a16="http://schemas.microsoft.com/office/drawing/2014/main" id="{7AD008EF-6FE7-4AE3-BEE2-40162E5F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38" y="1160463"/>
            <a:ext cx="5486400" cy="866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latin typeface="Verdana" panose="020B0604030504040204" pitchFamily="34" charset="0"/>
              </a:rPr>
              <a:t>OPPILAAN ETU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87BAE6-F1CC-40C8-8B46-05452723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38" y="2132013"/>
            <a:ext cx="5486400" cy="2654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Toimimme aina niin, että teemme asiat </a:t>
            </a:r>
            <a:r>
              <a:rPr lang="fi-FI" altLang="fi-FI" sz="2100" b="1" u="sng" dirty="0">
                <a:latin typeface="Verdana" panose="020B0604030504040204" pitchFamily="34" charset="0"/>
              </a:rPr>
              <a:t>oppilaan edun </a:t>
            </a:r>
            <a:r>
              <a:rPr lang="fi-FI" altLang="fi-FI" sz="2100" dirty="0">
                <a:latin typeface="Verdana" panose="020B0604030504040204" pitchFamily="34" charset="0"/>
              </a:rPr>
              <a:t>mukaisesi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98% tilanteista meillä on sama näkemys oppilaan edusta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Olette viisaita vanhempia ja tiedätte lapsenne parhaan -&gt; roolitus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2% tilanteista täytyy keskustella rakentavassa hengessä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Ohittaminen palautteenannossa on kielletty!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isällön paikkamerkki 2">
            <a:extLst>
              <a:ext uri="{FF2B5EF4-FFF2-40B4-BE49-F238E27FC236}">
                <a16:creationId xmlns:a16="http://schemas.microsoft.com/office/drawing/2014/main" id="{1DA534A4-4AD4-48F2-BA44-6E27C4DCB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231900"/>
            <a:ext cx="5829300" cy="10191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fi-FI" altLang="fi-FI" sz="4500">
                <a:latin typeface="Verdana" panose="020B0604030504040204" pitchFamily="34" charset="0"/>
              </a:rPr>
              <a:t>KIMPALE KULTAA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i-FI" altLang="fi-FI" sz="4500"/>
          </a:p>
        </p:txBody>
      </p:sp>
      <p:pic>
        <p:nvPicPr>
          <p:cNvPr id="39939" name="Picture 2" descr="http://img.mtv3.fi/mn_kuvat/mtv3/uutiset/kotimaa/muuta_sekalaista/12231.jpg">
            <a:extLst>
              <a:ext uri="{FF2B5EF4-FFF2-40B4-BE49-F238E27FC236}">
                <a16:creationId xmlns:a16="http://schemas.microsoft.com/office/drawing/2014/main" id="{AA12A2FD-6178-4E1C-A11F-54250557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251075"/>
            <a:ext cx="26733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mediaserver-2.vuodatus.net/g/2/26444/1254851195_img-d41d8cd98f00b204e9800998ecf8427e.jpg">
            <a:extLst>
              <a:ext uri="{FF2B5EF4-FFF2-40B4-BE49-F238E27FC236}">
                <a16:creationId xmlns:a16="http://schemas.microsoft.com/office/drawing/2014/main" id="{AEB96BAA-2034-4D33-B4C6-5158AFD5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49488"/>
            <a:ext cx="24653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>
            <a:extLst>
              <a:ext uri="{FF2B5EF4-FFF2-40B4-BE49-F238E27FC236}">
                <a16:creationId xmlns:a16="http://schemas.microsoft.com/office/drawing/2014/main" id="{308137B3-9B55-4FC0-9851-2C2A7695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Isosti yhdessä-video</a:t>
            </a:r>
          </a:p>
        </p:txBody>
      </p:sp>
      <p:sp>
        <p:nvSpPr>
          <p:cNvPr id="40963" name="Sisällön paikkamerkki 2">
            <a:extLst>
              <a:ext uri="{FF2B5EF4-FFF2-40B4-BE49-F238E27FC236}">
                <a16:creationId xmlns:a16="http://schemas.microsoft.com/office/drawing/2014/main" id="{FE981393-8FD1-4525-A3FD-1A27A36EF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205038"/>
            <a:ext cx="7634288" cy="3594100"/>
          </a:xfrm>
        </p:spPr>
        <p:txBody>
          <a:bodyPr/>
          <a:lstStyle/>
          <a:p>
            <a:pPr eaLnBrk="1" hangingPunct="1"/>
            <a:r>
              <a:rPr lang="fi-FI" altLang="fi-FI" dirty="0"/>
              <a:t>https://www.youtube.com/watch?v=L_wBja4WkeA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C2012-77EF-4B6F-A67C-377BDBB8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4" y="1325332"/>
            <a:ext cx="6683765" cy="652058"/>
          </a:xfrm>
        </p:spPr>
        <p:txBody>
          <a:bodyPr/>
          <a:lstStyle/>
          <a:p>
            <a:r>
              <a:rPr lang="fi-FI" dirty="0" err="1"/>
              <a:t>Suoraman</a:t>
            </a:r>
            <a:r>
              <a:rPr lang="fi-FI" dirty="0"/>
              <a:t> koulun vanhempainyhdistys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336FCA-97F5-41BE-8F88-307AD523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694" y="2145030"/>
            <a:ext cx="6686550" cy="3855720"/>
          </a:xfrm>
        </p:spPr>
        <p:txBody>
          <a:bodyPr>
            <a:noAutofit/>
          </a:bodyPr>
          <a:lstStyle/>
          <a:p>
            <a:r>
              <a:rPr lang="fi-FI" sz="2100" dirty="0"/>
              <a:t>Toimii oppilaiden hyväksi vapaaehtoisten huoltajien voimin, mahdollistetaan jotain ”ekstraa” oppilaille</a:t>
            </a:r>
          </a:p>
          <a:p>
            <a:r>
              <a:rPr lang="fi-FI" sz="2100" dirty="0"/>
              <a:t>Kaudella 2022-2023 hallituksessa 7 jäsentä ja puheenjohtaja</a:t>
            </a:r>
          </a:p>
          <a:p>
            <a:r>
              <a:rPr lang="fi-FI" sz="2100" dirty="0"/>
              <a:t>Näiden lisäksi noin 10 muuta henkilöä, jotka ovat olleet mukana esim. jossain tapahtumassa</a:t>
            </a:r>
          </a:p>
          <a:p>
            <a:pPr marL="0" indent="0">
              <a:buNone/>
            </a:pPr>
            <a:r>
              <a:rPr lang="fi-FI" sz="2100" dirty="0">
                <a:sym typeface="Wingdings" panose="05000000000000000000" pitchFamily="2" charset="2"/>
              </a:rPr>
              <a:t> Tarvitaan lisää aktiivisia huoltajia, jotka haluavat osallistua sen verran, kun ehtivät!</a:t>
            </a:r>
          </a:p>
        </p:txBody>
      </p:sp>
    </p:spTree>
    <p:extLst>
      <p:ext uri="{BB962C8B-B14F-4D97-AF65-F5344CB8AC3E}">
        <p14:creationId xmlns:p14="http://schemas.microsoft.com/office/powerpoint/2010/main" val="3549605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2E5A1E-DD3E-4537-ADF5-262315F9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Suoraman</a:t>
            </a:r>
            <a:r>
              <a:rPr lang="fi-FI" dirty="0"/>
              <a:t> koulun vanhempainyhdistys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96B0DD-44C8-4783-9A56-EDC193F17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2000250"/>
            <a:ext cx="6686550" cy="3802380"/>
          </a:xfrm>
        </p:spPr>
        <p:txBody>
          <a:bodyPr>
            <a:normAutofit fontScale="92500" lnSpcReduction="10000"/>
          </a:bodyPr>
          <a:lstStyle/>
          <a:p>
            <a:r>
              <a:rPr lang="fi-FI" sz="1950" dirty="0"/>
              <a:t>Lukuvuonna 2022-2023 mm. </a:t>
            </a:r>
          </a:p>
          <a:p>
            <a:pPr lvl="1"/>
            <a:r>
              <a:rPr lang="fi-FI" sz="1950" dirty="0"/>
              <a:t>neljä diskoa, joulumyyjäiset, joululahjaleffat oppilaille salissa, neljä varainhankintaa, 27.5 tulossa kevätkarnevaali</a:t>
            </a:r>
          </a:p>
          <a:p>
            <a:pPr lvl="1"/>
            <a:r>
              <a:rPr lang="fi-FI" sz="1950" dirty="0"/>
              <a:t>maksettu kaksi koulun toivomaa esiintyjää koululle, maksettu 6. luokkalaisten </a:t>
            </a:r>
            <a:r>
              <a:rPr lang="fi-FI" sz="1950" dirty="0" err="1"/>
              <a:t>Sappee</a:t>
            </a:r>
            <a:r>
              <a:rPr lang="fi-FI" sz="1950" dirty="0"/>
              <a:t>-päivä, rahallinen tuki oppilaskunnalle, kevätstipendit luokille</a:t>
            </a:r>
          </a:p>
          <a:p>
            <a:r>
              <a:rPr lang="fi-FI" sz="1950" dirty="0"/>
              <a:t>Kevätkokous ma 29.5 klo 18 koulun ruokalassa</a:t>
            </a:r>
          </a:p>
          <a:p>
            <a:r>
              <a:rPr lang="fi-FI" sz="1950" dirty="0"/>
              <a:t>Vuosikokous syyskuussa, jossa valitaan uusi hallitus; kutsu tulee </a:t>
            </a:r>
            <a:r>
              <a:rPr lang="fi-FI" sz="1950" dirty="0" err="1"/>
              <a:t>wilman</a:t>
            </a:r>
            <a:r>
              <a:rPr lang="fi-FI" sz="1950" dirty="0"/>
              <a:t> kautta</a:t>
            </a:r>
          </a:p>
          <a:p>
            <a:r>
              <a:rPr lang="fi-FI" sz="1950" dirty="0"/>
              <a:t>Mukaan pääset osallistumalla kokoukseen tai laittamalla sähköpostia </a:t>
            </a:r>
            <a:r>
              <a:rPr lang="fi-FI" sz="1950" dirty="0">
                <a:hlinkClick r:id="rId2"/>
              </a:rPr>
              <a:t>suoramankoulunvy@gmail.com</a:t>
            </a:r>
            <a:endParaRPr lang="fi-FI" sz="1950" dirty="0"/>
          </a:p>
          <a:p>
            <a:r>
              <a:rPr lang="fi-FI" sz="1950" dirty="0"/>
              <a:t>FB: </a:t>
            </a:r>
            <a:r>
              <a:rPr lang="fi-FI" sz="1950" dirty="0" err="1"/>
              <a:t>Suoraman</a:t>
            </a:r>
            <a:r>
              <a:rPr lang="fi-FI" sz="1950" dirty="0"/>
              <a:t> koulun vanhempainyhdistys ry</a:t>
            </a:r>
          </a:p>
          <a:p>
            <a:r>
              <a:rPr lang="fi-FI" sz="1950" dirty="0" err="1"/>
              <a:t>Insta</a:t>
            </a:r>
            <a:r>
              <a:rPr lang="fi-FI" sz="1950" dirty="0"/>
              <a:t>: </a:t>
            </a:r>
            <a:r>
              <a:rPr lang="fi-FI" sz="1950" dirty="0" err="1"/>
              <a:t>suoraman_koulun_vy</a:t>
            </a:r>
            <a:endParaRPr lang="fi-FI" sz="195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291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EE1CA-F5E6-4B19-B487-DB19C6F1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KIITOS</a:t>
            </a:r>
          </a:p>
        </p:txBody>
      </p:sp>
      <p:sp>
        <p:nvSpPr>
          <p:cNvPr id="43011" name="Sisällön paikkamerkki 2">
            <a:extLst>
              <a:ext uri="{FF2B5EF4-FFF2-40B4-BE49-F238E27FC236}">
                <a16:creationId xmlns:a16="http://schemas.microsoft.com/office/drawing/2014/main" id="{9AEA187B-2DD5-4449-8DCC-F45408031A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9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57443-ABB4-4C16-9267-108A4C24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60350"/>
            <a:ext cx="6457950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ARVOPERUSTA</a:t>
            </a:r>
            <a:endParaRPr lang="fi-FI" sz="2200" dirty="0"/>
          </a:p>
        </p:txBody>
      </p:sp>
      <p:pic>
        <p:nvPicPr>
          <p:cNvPr id="10243" name="Kuva 3">
            <a:extLst>
              <a:ext uri="{FF2B5EF4-FFF2-40B4-BE49-F238E27FC236}">
                <a16:creationId xmlns:a16="http://schemas.microsoft.com/office/drawing/2014/main" id="{AA53F42D-82B2-42B4-AD18-B9B75DE2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11667" r="66164" b="4343"/>
          <a:stretch>
            <a:fillRect/>
          </a:stretch>
        </p:blipFill>
        <p:spPr bwMode="auto">
          <a:xfrm>
            <a:off x="1187450" y="1052513"/>
            <a:ext cx="48323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32AC388-7EE0-4A8E-9CBD-DB4670CCF293}"/>
              </a:ext>
            </a:extLst>
          </p:cNvPr>
          <p:cNvSpPr txBox="1"/>
          <p:nvPr/>
        </p:nvSpPr>
        <p:spPr>
          <a:xfrm>
            <a:off x="6278563" y="2492375"/>
            <a:ext cx="21590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50" dirty="0">
                <a:latin typeface="+mn-lt"/>
              </a:rPr>
              <a:t>Työyhteisön erityisiä arvoja: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turvallisuus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yhteisöllisyys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luovuus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ammatillisuus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aikuisuus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sz="1350" dirty="0">
              <a:latin typeface="+mn-lt"/>
            </a:endParaRP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kiireettömyys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hyvä ilmapiiri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350" dirty="0">
                <a:latin typeface="+mn-lt"/>
              </a:rPr>
              <a:t>rentous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D4393-E836-45D8-9D06-FF9314B6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845997"/>
          </a:xfrm>
        </p:spPr>
        <p:txBody>
          <a:bodyPr/>
          <a:lstStyle/>
          <a:p>
            <a:r>
              <a:rPr lang="fi-FI" dirty="0"/>
              <a:t>Toimintakulttuuri, lähtökohta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50070-98F3-4DC1-81E8-F75AA50E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344350"/>
            <a:ext cx="8489225" cy="4832613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fi-FI" dirty="0"/>
              <a:t>Tämä koskee kaikkea koulussa tapahtuvaa koulun järjestämää toimintaa, kuten perusopetus, varhaiskasvatus, kerhot ja </a:t>
            </a:r>
            <a:r>
              <a:rPr lang="fi-FI" dirty="0" err="1"/>
              <a:t>iltapäiväkerhot</a:t>
            </a:r>
            <a:r>
              <a:rPr lang="fi-FI" dirty="0"/>
              <a:t>. </a:t>
            </a:r>
          </a:p>
          <a:p>
            <a:pPr marL="0" indent="0" fontAlgn="base">
              <a:buNone/>
            </a:pPr>
            <a:r>
              <a:rPr lang="fi-FI" dirty="0" err="1"/>
              <a:t>Suoraman</a:t>
            </a:r>
            <a:r>
              <a:rPr lang="fi-FI" dirty="0"/>
              <a:t> koulun toimintakulttuuri rakentuu seuraavista osatekijöistä: </a:t>
            </a:r>
          </a:p>
          <a:p>
            <a:pPr fontAlgn="base"/>
            <a:r>
              <a:rPr lang="fi-FI" dirty="0"/>
              <a:t>Yhteiset tavoitteet antavat kaikelle toiminnalle suunnan. </a:t>
            </a:r>
          </a:p>
          <a:p>
            <a:pPr fontAlgn="base"/>
            <a:r>
              <a:rPr lang="fi-FI" dirty="0"/>
              <a:t>Säännöistä pyritään tekemään mahdollisimman selkeitä ja yksiselitteisiä. </a:t>
            </a:r>
          </a:p>
          <a:p>
            <a:pPr fontAlgn="base"/>
            <a:r>
              <a:rPr lang="fi-FI" dirty="0"/>
              <a:t>Käytänteet muovautuvat koulun arjessa ja niitä tarkastellaan säännöllisesti. </a:t>
            </a:r>
          </a:p>
          <a:p>
            <a:pPr fontAlgn="base"/>
            <a:r>
              <a:rPr lang="fi-FI" dirty="0"/>
              <a:t>Koulun johtaminen ja toiminnan organisointi ovat tärkeä osa toimintakulttuuria. </a:t>
            </a:r>
          </a:p>
          <a:p>
            <a:pPr fontAlgn="base"/>
            <a:r>
              <a:rPr lang="fi-FI" dirty="0" err="1"/>
              <a:t>Suoraman</a:t>
            </a:r>
            <a:r>
              <a:rPr lang="fi-FI" dirty="0"/>
              <a:t> koulussa pyritään avoimeen vuorovaikutukseen ja vaalitaan hyvää työskentelyilmapiiriä. </a:t>
            </a:r>
          </a:p>
          <a:p>
            <a:pPr fontAlgn="base"/>
            <a:r>
              <a:rPr lang="fi-FI" dirty="0"/>
              <a:t>Koulun toimintakulttuuri on avoin arvioinnille. </a:t>
            </a:r>
          </a:p>
          <a:p>
            <a:pPr fontAlgn="base"/>
            <a:endParaRPr lang="fi-FI" dirty="0"/>
          </a:p>
          <a:p>
            <a:pPr marL="0" indent="0" fontAlgn="base">
              <a:buNone/>
            </a:pPr>
            <a:r>
              <a:rPr lang="fi-FI" b="1" dirty="0"/>
              <a:t>Yhteisöllinen toimintakulttuuri (Wilman vuosisuunnitelmassa)</a:t>
            </a:r>
            <a:r>
              <a:rPr lang="fi-FI" dirty="0"/>
              <a:t> </a:t>
            </a:r>
          </a:p>
          <a:p>
            <a:pPr fontAlgn="base"/>
            <a:r>
              <a:rPr lang="fi-FI" dirty="0"/>
              <a:t>yhteinen visio (tässä) </a:t>
            </a:r>
          </a:p>
          <a:p>
            <a:pPr fontAlgn="base"/>
            <a:r>
              <a:rPr lang="fi-FI" dirty="0"/>
              <a:t>yhteiset arvot (tässä)</a:t>
            </a:r>
          </a:p>
          <a:p>
            <a:pPr fontAlgn="base"/>
            <a:r>
              <a:rPr lang="fi-FI" dirty="0"/>
              <a:t>osallistava johtajuus (O365 -&gt; lukuvuoden muistikirja) </a:t>
            </a:r>
          </a:p>
          <a:p>
            <a:pPr fontAlgn="base"/>
            <a:r>
              <a:rPr lang="fi-FI" dirty="0"/>
              <a:t>oppiva työyhteisö (O365) </a:t>
            </a:r>
          </a:p>
          <a:p>
            <a:pPr fontAlgn="base"/>
            <a:r>
              <a:rPr lang="fi-FI" dirty="0"/>
              <a:t>yhteiset aikuisten pelisäännöt (O365) </a:t>
            </a:r>
          </a:p>
          <a:p>
            <a:pPr fontAlgn="base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82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C4781-BDFD-4549-89C6-B42C008F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79" y="365129"/>
            <a:ext cx="3002827" cy="537133"/>
          </a:xfrm>
        </p:spPr>
        <p:txBody>
          <a:bodyPr/>
          <a:lstStyle/>
          <a:p>
            <a:r>
              <a:rPr lang="fi-FI" dirty="0"/>
              <a:t>Toimintakulttuuri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4999D8-3779-4121-AF52-61F1D71D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3" y="726621"/>
            <a:ext cx="8988878" cy="6131379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fi-FI" b="1" dirty="0"/>
              <a:t>Oppilas on ainutlaatuinen </a:t>
            </a:r>
          </a:p>
          <a:p>
            <a:pPr fontAlgn="base"/>
            <a:r>
              <a:rPr lang="fi-FI" dirty="0"/>
              <a:t>jokaisen oppilaan oikeus kasvaa täyteen mittaansa ihmisenä </a:t>
            </a:r>
          </a:p>
          <a:p>
            <a:pPr fontAlgn="base"/>
            <a:r>
              <a:rPr lang="fi-FI" dirty="0"/>
              <a:t>terveen itsetunnon ja itsensä tuntemisen kehittäminen </a:t>
            </a:r>
          </a:p>
          <a:p>
            <a:pPr fontAlgn="base"/>
            <a:r>
              <a:rPr lang="fi-FI" dirty="0"/>
              <a:t>katsotaan lasta kauniisti </a:t>
            </a:r>
          </a:p>
          <a:p>
            <a:pPr marL="0" indent="0" fontAlgn="base">
              <a:buNone/>
            </a:pPr>
            <a:r>
              <a:rPr lang="fi-FI" b="1" dirty="0"/>
              <a:t>Oppilaalla on oikeus hyvään opetukseen </a:t>
            </a:r>
          </a:p>
          <a:p>
            <a:pPr fontAlgn="base"/>
            <a:r>
              <a:rPr lang="fi-FI" dirty="0"/>
              <a:t>jokaisena koulupäivänä jokaisella oppilaalla on oikeus opetussuunnitelman mukaiseen hyvään opetukseen </a:t>
            </a:r>
          </a:p>
          <a:p>
            <a:pPr fontAlgn="base"/>
            <a:r>
              <a:rPr lang="fi-FI" dirty="0"/>
              <a:t>opetuksessa pyritään huomioimaan oppilaan erityistarpeet ja tavallisen oppilaan oikeus saada laadukasta perusopetusta (esim. </a:t>
            </a:r>
            <a:r>
              <a:rPr lang="fi-FI" dirty="0" err="1"/>
              <a:t>jakotunnit</a:t>
            </a:r>
            <a:r>
              <a:rPr lang="fi-FI" dirty="0"/>
              <a:t>, </a:t>
            </a:r>
            <a:r>
              <a:rPr lang="fi-FI" dirty="0" err="1"/>
              <a:t>palkkitunnit</a:t>
            </a:r>
            <a:r>
              <a:rPr lang="fi-FI" dirty="0"/>
              <a:t>, lukuryhmät ja muut pienryhmät, tukiopetus) </a:t>
            </a:r>
          </a:p>
          <a:p>
            <a:pPr fontAlgn="base"/>
            <a:r>
              <a:rPr lang="fi-FI" dirty="0"/>
              <a:t>oppimisympäristöjen turvallisuus (käytänteet kirjataan, niitä noudatetaan ja valvotaan, kiinteistöjen ja muun fyysisen ympäristön kunnossapito) </a:t>
            </a:r>
          </a:p>
          <a:p>
            <a:pPr fontAlgn="base"/>
            <a:r>
              <a:rPr lang="fi-FI" dirty="0"/>
              <a:t>rakentava, kannustava palaute </a:t>
            </a:r>
          </a:p>
          <a:p>
            <a:pPr fontAlgn="base"/>
            <a:r>
              <a:rPr lang="fi-FI" dirty="0"/>
              <a:t>oikeudenmukainen arviointi </a:t>
            </a:r>
          </a:p>
          <a:p>
            <a:pPr fontAlgn="base"/>
            <a:r>
              <a:rPr lang="fi-FI" dirty="0" err="1"/>
              <a:t>Suoraman</a:t>
            </a:r>
            <a:r>
              <a:rPr lang="fi-FI" dirty="0"/>
              <a:t> koulussa tavoitteena on hyvä, kiireetön ja rento ilmapiiri </a:t>
            </a:r>
          </a:p>
          <a:p>
            <a:pPr marL="0" indent="0" fontAlgn="base">
              <a:buNone/>
            </a:pPr>
            <a:r>
              <a:rPr lang="fi-FI" b="1" dirty="0"/>
              <a:t>Ihmisyyden tukeminen on meille tärkeää </a:t>
            </a:r>
          </a:p>
          <a:p>
            <a:pPr fontAlgn="base"/>
            <a:r>
              <a:rPr lang="fi-FI" u="sng" dirty="0"/>
              <a:t>välittävä ja arvostava vuorovaikutus</a:t>
            </a:r>
            <a:r>
              <a:rPr lang="fi-FI" dirty="0"/>
              <a:t> (oppilaan myönteinen kohtaaminen, hyvät tavat, itseilmaisun taito, oman toiminnan arviointi ja ohjaaminen, pettymysten sietokyky) </a:t>
            </a:r>
          </a:p>
          <a:p>
            <a:pPr fontAlgn="base"/>
            <a:r>
              <a:rPr lang="fi-FI" u="sng" dirty="0"/>
              <a:t>olemme ratkaisukeskeisiä kaikessa toiminnassamme, emme rankaisukeskeisiä </a:t>
            </a:r>
            <a:r>
              <a:rPr lang="fi-FI" dirty="0"/>
              <a:t> </a:t>
            </a:r>
          </a:p>
          <a:p>
            <a:pPr fontAlgn="base"/>
            <a:r>
              <a:rPr lang="fi-FI" dirty="0"/>
              <a:t>koulurauhaa ja oikeudenmukaisuutta edistävät käytänteet (esim. kiusaamisen vastainen suunnitelma, kasvatusohjaaja, kuraattori, koulupsykologi) </a:t>
            </a:r>
          </a:p>
          <a:p>
            <a:pPr marL="0" indent="0" fontAlgn="base">
              <a:buNone/>
            </a:pPr>
            <a:r>
              <a:rPr lang="fi-FI" b="1" dirty="0"/>
              <a:t>Sivistys kasvattaminen</a:t>
            </a:r>
          </a:p>
          <a:p>
            <a:pPr fontAlgn="base"/>
            <a:r>
              <a:rPr lang="fi-FI" dirty="0"/>
              <a:t>elinikäisen ja elämää varten oppimisen näkökulma (mm. kotitehtävien säännöllinen antaminen ja tekeminen ohjaavat ahkeruuteen, työn tekemiseen ja kaikenlaisten tehtäviensuorittamiseen) </a:t>
            </a:r>
          </a:p>
          <a:p>
            <a:pPr fontAlgn="base"/>
            <a:r>
              <a:rPr lang="fi-FI" dirty="0"/>
              <a:t>toisen asemaan asettuminen (eri-ikäiset ihmiset, vammaiset, erilaisista kulttuureista tulleet ihmiset) </a:t>
            </a:r>
          </a:p>
          <a:p>
            <a:pPr fontAlgn="base"/>
            <a:r>
              <a:rPr lang="fi-FI" dirty="0"/>
              <a:t>informatiivisen ja eettisen arviointikyvyn kehittäminen (lähdekritiikki esim. esitelmiä tehdessä) </a:t>
            </a:r>
          </a:p>
          <a:p>
            <a:pPr fontAlgn="base"/>
            <a:r>
              <a:rPr lang="fi-FI" dirty="0"/>
              <a:t>rohkeus puolustaa hyvää </a:t>
            </a:r>
          </a:p>
          <a:p>
            <a:pPr marL="0" indent="0" fontAlgn="base">
              <a:buNone/>
            </a:pPr>
            <a:r>
              <a:rPr lang="fi-FI" b="1" dirty="0"/>
              <a:t>Hyvinvoinnin edistäminen </a:t>
            </a:r>
          </a:p>
          <a:p>
            <a:pPr fontAlgn="base"/>
            <a:r>
              <a:rPr lang="fi-FI" dirty="0"/>
              <a:t>Kangasalan kaupungin yhteisten laaja-alaisten hyvinvointitaitojen kehittäminen (hyvinvoinnin </a:t>
            </a:r>
            <a:r>
              <a:rPr lang="fi-FI" dirty="0" err="1"/>
              <a:t>vuosikello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51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extLst>
              <a:ext uri="{FF2B5EF4-FFF2-40B4-BE49-F238E27FC236}">
                <a16:creationId xmlns:a16="http://schemas.microsoft.com/office/drawing/2014/main" id="{ACAA81FC-7515-424E-B4B6-3405A331C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987425"/>
            <a:ext cx="6096000" cy="487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B5C935E-24B6-407E-9B95-D2F2DEAD6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752" y="228600"/>
            <a:ext cx="7952448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Hyvä koulu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A09ED8E-9736-4758-879B-F5B460FAA5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09638"/>
            <a:ext cx="7772400" cy="465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1000" dirty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yhteisöllisyys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rehellisyys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avoimuus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aikuisuus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ammatillisuus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osallisuus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huumori</a:t>
            </a:r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dirty="0"/>
              <a:t>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800" dirty="0">
                <a:solidFill>
                  <a:schemeClr val="bg1"/>
                </a:solidFill>
              </a:rPr>
              <a:t>      Hyvä vuorovaikutus - Yhteiset pelisäännöt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836DA64-D91D-4AEC-B001-7B3D2021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5921375"/>
            <a:ext cx="59547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2800" b="1">
                <a:solidFill>
                  <a:srgbClr val="00B0F0"/>
                </a:solidFill>
                <a:latin typeface="Calibri" panose="020F0502020204030204" pitchFamily="34" charset="0"/>
              </a:rPr>
              <a:t>KOULUSSA VIIHTYMINEN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tx1"/>
                </a:solidFill>
                <a:latin typeface="Calibri" panose="020F0502020204030204" pitchFamily="34" charset="0"/>
              </a:rPr>
              <a:t>tärkeää jokaisen kohdalla (kaikki aikuiset ja lapset)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35AF9-64F3-4B83-9427-C5F2893D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OPPILASHUOLTO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E6B41C99-7A6A-4CD5-A415-0A15112C5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terveydenhoitajat: Maarit Ahonen ja </a:t>
            </a:r>
          </a:p>
          <a:p>
            <a:r>
              <a:rPr lang="fi-FI" altLang="fi-FI" dirty="0"/>
              <a:t>koululääkäri: </a:t>
            </a:r>
          </a:p>
          <a:p>
            <a:r>
              <a:rPr lang="fi-FI" altLang="fi-FI" dirty="0"/>
              <a:t>kuraattori Jenni Brusila </a:t>
            </a:r>
            <a:r>
              <a:rPr lang="fi-FI" altLang="fi-FI" dirty="0" err="1"/>
              <a:t>Salovuori</a:t>
            </a:r>
            <a:r>
              <a:rPr lang="fi-FI" altLang="fi-FI" dirty="0"/>
              <a:t> (</a:t>
            </a:r>
            <a:r>
              <a:rPr lang="fi-FI" altLang="fi-FI" dirty="0" err="1"/>
              <a:t>Suoraman</a:t>
            </a:r>
            <a:r>
              <a:rPr lang="fi-FI" altLang="fi-FI" dirty="0"/>
              <a:t> oma)</a:t>
            </a:r>
          </a:p>
          <a:p>
            <a:r>
              <a:rPr lang="fi-FI" altLang="fi-FI" dirty="0"/>
              <a:t>koulupsykologi Tuuli-Kaisa Peltola (</a:t>
            </a:r>
            <a:r>
              <a:rPr lang="fi-FI" altLang="fi-FI" dirty="0" err="1"/>
              <a:t>Suoraman</a:t>
            </a:r>
            <a:r>
              <a:rPr lang="fi-FI" altLang="fi-FI" dirty="0"/>
              <a:t> oma)</a:t>
            </a:r>
          </a:p>
          <a:p>
            <a:r>
              <a:rPr lang="fi-FI" altLang="fi-FI" dirty="0"/>
              <a:t>kasvatusohjaaja: Mona Puustinen (</a:t>
            </a:r>
            <a:r>
              <a:rPr lang="fi-FI" altLang="fi-FI" dirty="0" err="1"/>
              <a:t>Suoraman</a:t>
            </a:r>
            <a:r>
              <a:rPr lang="fi-FI" altLang="fi-FI" dirty="0"/>
              <a:t> oma)</a:t>
            </a:r>
          </a:p>
          <a:p>
            <a:r>
              <a:rPr lang="fi-FI" altLang="fi-FI" dirty="0"/>
              <a:t>yhteisöohjaaja: Kaisa Pöllänen</a:t>
            </a:r>
          </a:p>
          <a:p>
            <a:endParaRPr lang="fi-FI" altLang="fi-FI" dirty="0"/>
          </a:p>
          <a:p>
            <a:endParaRPr lang="fi-FI" alt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4-3" id="{8E8D58BD-47C8-9148-9C12-D3EA5A08564B}" vid="{5056DB4B-E7B1-D645-A6BB-11DE461D5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09EBB1D70E424DABCC9D480A821F17" ma:contentTypeVersion="16" ma:contentTypeDescription="Luo uusi asiakirja." ma:contentTypeScope="" ma:versionID="146b53267813c6c07dc2c3c02bb6f64b">
  <xsd:schema xmlns:xsd="http://www.w3.org/2001/XMLSchema" xmlns:xs="http://www.w3.org/2001/XMLSchema" xmlns:p="http://schemas.microsoft.com/office/2006/metadata/properties" xmlns:ns1="http://schemas.microsoft.com/sharepoint/v3" xmlns:ns3="e9ded2ca-ba4c-48cd-89fc-8b2eeb8eee66" xmlns:ns4="107b3dc8-9820-41ab-8b74-04673ed4fab9" targetNamespace="http://schemas.microsoft.com/office/2006/metadata/properties" ma:root="true" ma:fieldsID="8409a1195e7d9fc0f31c5f9fd989bc77" ns1:_="" ns3:_="" ns4:_="">
    <xsd:import namespace="http://schemas.microsoft.com/sharepoint/v3"/>
    <xsd:import namespace="e9ded2ca-ba4c-48cd-89fc-8b2eeb8eee66"/>
    <xsd:import namespace="107b3dc8-9820-41ab-8b74-04673ed4f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ed2ca-ba4c-48cd-89fc-8b2eeb8ee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b3dc8-9820-41ab-8b74-04673ed4f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BD9329-AC58-4044-9D08-33F0C4568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ded2ca-ba4c-48cd-89fc-8b2eeb8eee66"/>
    <ds:schemaRef ds:uri="107b3dc8-9820-41ab-8b74-04673ed4f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3A8B1E-32DA-4386-9539-D310A3C37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9AF48-ADFA-4A8D-85D1-55FAEF0814C4}">
  <ds:schemaRefs>
    <ds:schemaRef ds:uri="http://purl.org/dc/terms/"/>
    <ds:schemaRef ds:uri="http://schemas.microsoft.com/office/2006/documentManagement/types"/>
    <ds:schemaRef ds:uri="e9ded2ca-ba4c-48cd-89fc-8b2eeb8eee6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107b3dc8-9820-41ab-8b74-04673ed4fab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1642</Words>
  <Application>Microsoft Office PowerPoint</Application>
  <PresentationFormat>Näytössä katseltava diaesitys (4:3)</PresentationFormat>
  <Paragraphs>320</Paragraphs>
  <Slides>35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Chiller</vt:lpstr>
      <vt:lpstr>Gill Sans MT</vt:lpstr>
      <vt:lpstr>Times New Roman</vt:lpstr>
      <vt:lpstr>Verdana</vt:lpstr>
      <vt:lpstr>Wingdings</vt:lpstr>
      <vt:lpstr>Office Theme</vt:lpstr>
      <vt:lpstr>SUORAMAN KOULU</vt:lpstr>
      <vt:lpstr>HS 21.5.2023</vt:lpstr>
      <vt:lpstr>KOULUN LYHYT HISTORIA</vt:lpstr>
      <vt:lpstr>PowerPoint-esitys</vt:lpstr>
      <vt:lpstr>ARVOPERUSTA</vt:lpstr>
      <vt:lpstr>Toimintakulttuuri, lähtökohta</vt:lpstr>
      <vt:lpstr>Toimintakulttuuri</vt:lpstr>
      <vt:lpstr>Hyvä koulu</vt:lpstr>
      <vt:lpstr>OPPILASHUOLTO</vt:lpstr>
      <vt:lpstr>Henkilöstöresurssit</vt:lpstr>
      <vt:lpstr>Tekniset resurssit</vt:lpstr>
      <vt:lpstr>OPPILASMÄÄRÄ</vt:lpstr>
      <vt:lpstr>Pedagogisia ratkaisuja</vt:lpstr>
      <vt:lpstr>Käynnissä olevat hankkeet/projektit</vt:lpstr>
      <vt:lpstr>KUNTOUTTAVA OPETUS </vt:lpstr>
      <vt:lpstr>KIELIOHJELMA</vt:lpstr>
      <vt:lpstr>Muita toimijoita</vt:lpstr>
      <vt:lpstr>Yhteistyötahoja Suoraman koulussa</vt:lpstr>
      <vt:lpstr>ARVIOINNISTA</vt:lpstr>
      <vt:lpstr>Arviointitavat</vt:lpstr>
      <vt:lpstr>PowerPoint-esitys</vt:lpstr>
      <vt:lpstr>KOULUN KÄYTÄNTEITÄ</vt:lpstr>
      <vt:lpstr>Tulevat ekat luokat</vt:lpstr>
      <vt:lpstr>OKSALUOKAT</vt:lpstr>
      <vt:lpstr>TURSOLASTA TULEVAT LUOKAT</vt:lpstr>
      <vt:lpstr>PowerPoint-esitys</vt:lpstr>
      <vt:lpstr>PowerPoint-esitys</vt:lpstr>
      <vt:lpstr>PowerPoint-esitys</vt:lpstr>
      <vt:lpstr>Huoltajien kanssa tehtävästä yhteistyöstä</vt:lpstr>
      <vt:lpstr>OPPILAAN ETU</vt:lpstr>
      <vt:lpstr>PowerPoint-esitys</vt:lpstr>
      <vt:lpstr>Isosti yhdessä-video</vt:lpstr>
      <vt:lpstr>Suoraman koulun vanhempainyhdistys</vt:lpstr>
      <vt:lpstr>Suoraman koulun vanhempainyhdistys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Taipale Jyrki</cp:lastModifiedBy>
  <cp:revision>21</cp:revision>
  <dcterms:created xsi:type="dcterms:W3CDTF">2018-05-02T11:11:57Z</dcterms:created>
  <dcterms:modified xsi:type="dcterms:W3CDTF">2023-05-24T06:02:31Z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626364517</vt:i4>
  </property>
  <property fmtid="{D5CDD505-2E9C-101B-9397-08002B2CF9AE}" pid="3" name="_NewReviewCycle">
    <vt:lpwstr/>
  </property>
  <property fmtid="{D5CDD505-2E9C-101B-9397-08002B2CF9AE}" pid="4" name="_EmailSubject">
    <vt:lpwstr>PowerPoint-pohjat</vt:lpwstr>
  </property>
  <property fmtid="{D5CDD505-2E9C-101B-9397-08002B2CF9AE}" pid="5" name="_AuthorEmail">
    <vt:lpwstr>merja.lehtonen@kangasala.fi</vt:lpwstr>
  </property>
  <property fmtid="{D5CDD505-2E9C-101B-9397-08002B2CF9AE}" pid="6" name="_AuthorEmailDisplayName">
    <vt:lpwstr>Lehtonen Merja</vt:lpwstr>
  </property>
  <property fmtid="{D5CDD505-2E9C-101B-9397-08002B2CF9AE}" pid="7" name="ContentTypeId">
    <vt:lpwstr>0x010100B409EBB1D70E424DABCC9D480A821F17</vt:lpwstr>
  </property>
</Properties>
</file>