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23"/>
  </p:handoutMasterIdLst>
  <p:sldIdLst>
    <p:sldId id="266" r:id="rId2"/>
    <p:sldId id="256" r:id="rId3"/>
    <p:sldId id="278" r:id="rId4"/>
    <p:sldId id="291" r:id="rId5"/>
    <p:sldId id="270" r:id="rId6"/>
    <p:sldId id="293" r:id="rId7"/>
    <p:sldId id="271" r:id="rId8"/>
    <p:sldId id="280" r:id="rId9"/>
    <p:sldId id="289" r:id="rId10"/>
    <p:sldId id="273" r:id="rId11"/>
    <p:sldId id="285" r:id="rId12"/>
    <p:sldId id="283" r:id="rId13"/>
    <p:sldId id="287" r:id="rId14"/>
    <p:sldId id="257" r:id="rId15"/>
    <p:sldId id="281" r:id="rId16"/>
    <p:sldId id="258" r:id="rId17"/>
    <p:sldId id="288" r:id="rId18"/>
    <p:sldId id="279" r:id="rId19"/>
    <p:sldId id="274" r:id="rId20"/>
    <p:sldId id="277" r:id="rId21"/>
    <p:sldId id="290" r:id="rId22"/>
  </p:sldIdLst>
  <p:sldSz cx="9144000" cy="6858000" type="screen4x3"/>
  <p:notesSz cx="6669088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04C607-BCFD-4BF4-B9FE-0C4ACAEDC44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2577-CE37-45AC-8595-6EAFDBBDB19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848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77F4-4B76-46E9-8F61-1DE2940246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2529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F00E-B8E7-4439-BF8B-B4FDEE65C21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312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Otsikko, ClipArt-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lipArt-paikkamerkki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90077-AB3A-4585-B8BD-79054F870AE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483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fi-FI" noProof="0" smtClean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AD58-2645-4A28-9791-E5469562DE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52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62CA-CA3A-42A0-8386-329AEF0B6A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5284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8800-6979-4B8B-BF74-50C9E63F2A4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937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E275-EE91-42F7-98AB-1FCB8FAB9AA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4272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5BB3-AFD0-49E6-AB7B-27CFA23075B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736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5120-DAA0-40F7-AFF7-C3E27EB75D4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910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2A26-CA26-4F33-8CB3-36CA08011D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584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31EF-422F-4043-9A83-65C340D9E2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1316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887B-342B-48FF-9BFE-1E63E2D71FC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7297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5ED347-FACC-4AE7-96C6-808EC136E96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ipula.fi/" TargetMode="External"/><Relationship Id="rId3" Type="http://schemas.openxmlformats.org/officeDocument/2006/relationships/hyperlink" Target="https://www.tredu.fi/" TargetMode="External"/><Relationship Id="rId7" Type="http://schemas.openxmlformats.org/officeDocument/2006/relationships/hyperlink" Target="http://www.luovi.fi/" TargetMode="External"/><Relationship Id="rId2" Type="http://schemas.openxmlformats.org/officeDocument/2006/relationships/hyperlink" Target="http://www.mol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kk.fi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sasky.fi/" TargetMode="External"/><Relationship Id="rId10" Type="http://schemas.openxmlformats.org/officeDocument/2006/relationships/hyperlink" Target="http://www.tampere.fi/koulutus/koulut/lukiot" TargetMode="External"/><Relationship Id="rId4" Type="http://schemas.openxmlformats.org/officeDocument/2006/relationships/hyperlink" Target="https://vaao.fi/" TargetMode="External"/><Relationship Id="rId9" Type="http://schemas.openxmlformats.org/officeDocument/2006/relationships/hyperlink" Target="http://www.kangasala.fi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ntopolku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ntopolku.fi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dirty="0" smtClean="0">
                <a:solidFill>
                  <a:schemeClr val="accent6">
                    <a:lumMod val="75000"/>
                  </a:schemeClr>
                </a:solidFill>
              </a:rPr>
              <a:t>TERVETULOA VANHEMPAINILTAAN</a:t>
            </a:r>
            <a:endParaRPr lang="en-GB" altLang="fi-FI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fi-FI" altLang="fi-FI" sz="1800" dirty="0" smtClean="0"/>
          </a:p>
          <a:p>
            <a:pPr eaLnBrk="1" hangingPunct="1">
              <a:buFontTx/>
              <a:buNone/>
              <a:defRPr/>
            </a:pPr>
            <a:r>
              <a:rPr lang="fi-FI" altLang="fi-FI" sz="1800" b="1" dirty="0" smtClean="0">
                <a:solidFill>
                  <a:schemeClr val="accent6">
                    <a:lumMod val="75000"/>
                  </a:schemeClr>
                </a:solidFill>
              </a:rPr>
              <a:t>Illan tavoite:</a:t>
            </a:r>
          </a:p>
          <a:p>
            <a:pPr eaLnBrk="1" hangingPunct="1">
              <a:buFontTx/>
              <a:buNone/>
              <a:defRPr/>
            </a:pPr>
            <a:endParaRPr lang="fi-FI" altLang="fi-FI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fi-FI" altLang="fi-FI" sz="1800" b="1" dirty="0" smtClean="0">
                <a:solidFill>
                  <a:schemeClr val="accent6">
                    <a:lumMod val="75000"/>
                  </a:schemeClr>
                </a:solidFill>
              </a:rPr>
              <a:t>Keskustella nuoren viimeisestä vuodesta Pikkolassa.</a:t>
            </a:r>
          </a:p>
          <a:p>
            <a:pPr eaLnBrk="1" hangingPunct="1">
              <a:buFontTx/>
              <a:buNone/>
              <a:defRPr/>
            </a:pPr>
            <a:endParaRPr lang="fi-FI" altLang="fi-FI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fi-FI" altLang="fi-FI" sz="1800" b="1" dirty="0" smtClean="0">
                <a:solidFill>
                  <a:schemeClr val="accent6">
                    <a:lumMod val="75000"/>
                  </a:schemeClr>
                </a:solidFill>
              </a:rPr>
              <a:t>Keskustella jatko-opintomahdollisuuksista.</a:t>
            </a:r>
          </a:p>
          <a:p>
            <a:pPr eaLnBrk="1" hangingPunct="1">
              <a:buFontTx/>
              <a:buNone/>
              <a:defRPr/>
            </a:pPr>
            <a:endParaRPr lang="fi-FI" altLang="fi-FI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fi-FI" altLang="fi-FI" sz="1800" b="1" dirty="0" smtClean="0">
                <a:solidFill>
                  <a:schemeClr val="accent6">
                    <a:lumMod val="75000"/>
                  </a:schemeClr>
                </a:solidFill>
              </a:rPr>
              <a:t>Vaihtaa tietoa, kokemuksia ja mielipiteitä eri vaihtoehdoista.</a:t>
            </a:r>
          </a:p>
          <a:p>
            <a:pPr eaLnBrk="1" hangingPunct="1">
              <a:defRPr/>
            </a:pPr>
            <a:endParaRPr lang="fi-FI" altLang="fi-FI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fi-FI" altLang="fi-FI" sz="1800" dirty="0" smtClean="0"/>
          </a:p>
          <a:p>
            <a:pPr eaLnBrk="1" hangingPunct="1">
              <a:buFontTx/>
              <a:buNone/>
              <a:defRPr/>
            </a:pPr>
            <a:endParaRPr lang="fi-FI" altLang="fi-FI" sz="1800" dirty="0" smtClean="0"/>
          </a:p>
          <a:p>
            <a:pPr eaLnBrk="1" hangingPunct="1">
              <a:defRPr/>
            </a:pPr>
            <a:endParaRPr lang="fi-FI" altLang="fi-FI" sz="1800" dirty="0" smtClean="0"/>
          </a:p>
          <a:p>
            <a:pPr eaLnBrk="1" hangingPunct="1">
              <a:buFontTx/>
              <a:buNone/>
              <a:defRPr/>
            </a:pPr>
            <a:endParaRPr lang="fi-FI" altLang="fi-FI" sz="1800" dirty="0" smtClean="0"/>
          </a:p>
          <a:p>
            <a:pPr eaLnBrk="1" hangingPunct="1">
              <a:defRPr/>
            </a:pPr>
            <a:endParaRPr lang="en-GB" altLang="fi-FI" sz="2000" dirty="0" smtClean="0"/>
          </a:p>
        </p:txBody>
      </p:sp>
      <p:sp>
        <p:nvSpPr>
          <p:cNvPr id="3076" name="ClipArt-paikkamerkki 1"/>
          <p:cNvSpPr txBox="1">
            <a:spLocks/>
          </p:cNvSpPr>
          <p:nvPr/>
        </p:nvSpPr>
        <p:spPr bwMode="auto">
          <a:xfrm>
            <a:off x="469900" y="1989138"/>
            <a:ext cx="40386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sp>
        <p:nvSpPr>
          <p:cNvPr id="3077" name="ClipArt-paikkamerkki 2"/>
          <p:cNvSpPr>
            <a:spLocks noGrp="1" noTextEdit="1"/>
          </p:cNvSpPr>
          <p:nvPr>
            <p:ph type="clipArt" sz="half" idx="1"/>
          </p:nvPr>
        </p:nvSpPr>
        <p:spPr>
          <a:xfrm>
            <a:off x="446088" y="1628775"/>
            <a:ext cx="4038600" cy="4525963"/>
          </a:xfrm>
        </p:spPr>
      </p:sp>
      <p:sp>
        <p:nvSpPr>
          <p:cNvPr id="3078" name="ClipArt-paikkamerkki 2"/>
          <p:cNvSpPr txBox="1">
            <a:spLocks/>
          </p:cNvSpPr>
          <p:nvPr/>
        </p:nvSpPr>
        <p:spPr bwMode="auto">
          <a:xfrm>
            <a:off x="446088" y="162877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sp>
        <p:nvSpPr>
          <p:cNvPr id="3079" name="ClipArt-paikkamerkki 2"/>
          <p:cNvSpPr txBox="1">
            <a:spLocks/>
          </p:cNvSpPr>
          <p:nvPr/>
        </p:nvSpPr>
        <p:spPr bwMode="auto">
          <a:xfrm>
            <a:off x="444500" y="162877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62877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Lukioiden pääsykriteerit</a:t>
            </a:r>
            <a:endParaRPr lang="en-GB" altLang="fi-FI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i-FI" altLang="fi-FI" sz="2000" smtClean="0"/>
              <a:t>Lukuaineiden keskiarvo: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äidinkieli ja kirjallisuus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toinen kotimainen kieli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vieraat kielet (A- ja B –kielet)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uskonto/ET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historia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yhteiskuntaoppi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matematiikka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fysiikka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kemia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biologia		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maantieto	</a:t>
            </a:r>
          </a:p>
          <a:p>
            <a:pPr lvl="2" eaLnBrk="1" hangingPunct="1">
              <a:lnSpc>
                <a:spcPct val="80000"/>
              </a:lnSpc>
            </a:pPr>
            <a:r>
              <a:rPr lang="fi-FI" altLang="fi-FI" smtClean="0"/>
              <a:t>terveystieto</a:t>
            </a:r>
          </a:p>
          <a:p>
            <a:pPr eaLnBrk="1" hangingPunct="1"/>
            <a:endParaRPr lang="en-GB" altLang="fi-FI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fi-FI" altLang="fi-FI" sz="2000" dirty="0" smtClean="0"/>
              <a:t>Erityistehtävän saaneissa lukioissa harrastuneisuus yms. lisänäytöt voidaan huomioida keskiarvon lisäksi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fi-FI" altLang="fi-FI" sz="2000" dirty="0" smtClean="0"/>
              <a:t>Myös pääsykokeet mahdollisia erityislukioissa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fi-FI" altLang="fi-FI" sz="2000" dirty="0" smtClean="0"/>
              <a:t>Peruskoulun päättötodistuksen valinnaisaineista vain kielet lasketaan keskiarvoon. Päättötodistuksessa valinnaiset kielet voidaan merkitä osallistumismerkinnällä, jolloin niitä ei huomioida keskiarvossa. Anomus 15.4.2021 mennessä.</a:t>
            </a:r>
            <a:endParaRPr lang="en-GB" altLang="fi-FI" sz="2000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17287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4"/>
          <p:cNvSpPr>
            <a:spLocks noGrp="1"/>
          </p:cNvSpPr>
          <p:nvPr>
            <p:ph type="title"/>
          </p:nvPr>
        </p:nvSpPr>
        <p:spPr>
          <a:xfrm>
            <a:off x="381000" y="188913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dirty="0" smtClean="0">
                <a:cs typeface="Times New Roman" panose="02020603050405020304" pitchFamily="18" charset="0"/>
              </a:rPr>
              <a:t>Pääsy- tai soveltuvuuskokeet </a:t>
            </a:r>
            <a:br>
              <a:rPr lang="fi-FI" altLang="fi-FI" sz="4000" dirty="0" smtClean="0">
                <a:cs typeface="Times New Roman" panose="02020603050405020304" pitchFamily="18" charset="0"/>
              </a:rPr>
            </a:br>
            <a:r>
              <a:rPr lang="fi-FI" altLang="fi-FI" sz="4000" dirty="0" smtClean="0">
                <a:cs typeface="Times New Roman" panose="02020603050405020304" pitchFamily="18" charset="0"/>
              </a:rPr>
              <a:t>kevät 2020 (lukiot)</a:t>
            </a:r>
            <a:endParaRPr lang="fi-FI" altLang="fi-FI" sz="4000" dirty="0" smtClean="0"/>
          </a:p>
        </p:txBody>
      </p:sp>
      <p:sp>
        <p:nvSpPr>
          <p:cNvPr id="2" name="Sisällön paikkamerkki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000" dirty="0" smtClean="0"/>
              <a:t>Erityistehtävän saaneissa tai painotteisissa lukioissa voi olla myös pääsykokeita, ennakkotehtäviä tai lisäliitteitä.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2000" dirty="0"/>
              <a:t>Erityistehtävän saaneissa tai painotteisissa </a:t>
            </a:r>
            <a:r>
              <a:rPr lang="fi-FI" sz="2000" dirty="0" smtClean="0"/>
              <a:t>lukioissa voidaan päättötodistuksen tiettyjä arvosanoja painottaa</a:t>
            </a:r>
          </a:p>
          <a:p>
            <a:pPr marL="400050" lvl="1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1600" dirty="0" smtClean="0"/>
              <a:t>(esim. Tampereen lyseon lukio, Eurooppa-linja: yhteiskuntaoppi, historia, äidinkieli, englanti)</a:t>
            </a:r>
          </a:p>
        </p:txBody>
      </p:sp>
      <p:sp>
        <p:nvSpPr>
          <p:cNvPr id="13316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1600" b="1" dirty="0" smtClean="0"/>
              <a:t>Lukiot, joihin tarvittiin yhteishaun ja opiskelusuunnitelman lisäksi liitteitä tai joihin oli pääsykoe keväällä 2020: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i-FI" altLang="fi-FI" sz="1600" b="1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1400" b="1" dirty="0" smtClean="0"/>
              <a:t>-Kangasalan lukio, </a:t>
            </a:r>
            <a:r>
              <a:rPr lang="fi-FI" altLang="fi-FI" sz="1400" dirty="0" smtClean="0"/>
              <a:t>musiikkilinja, pääsykoe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i-FI" altLang="fi-FI" sz="1400" dirty="0" smtClean="0"/>
              <a:t>-</a:t>
            </a:r>
            <a:r>
              <a:rPr lang="fi-FI" altLang="fi-FI" sz="1400" b="1" dirty="0" smtClean="0"/>
              <a:t>Hatanpään lukio</a:t>
            </a:r>
            <a:r>
              <a:rPr lang="fi-FI" altLang="fi-FI" sz="1400" dirty="0" smtClean="0"/>
              <a:t>, musiikki- ja musiikkiteatterilinja, pääsykoe</a:t>
            </a:r>
            <a:br>
              <a:rPr lang="fi-FI" altLang="fi-FI" sz="1400" dirty="0" smtClean="0"/>
            </a:br>
            <a:r>
              <a:rPr lang="fi-FI" altLang="fi-FI" sz="1400" b="1" dirty="0" smtClean="0"/>
              <a:t>-Kalevan lukio</a:t>
            </a:r>
            <a:r>
              <a:rPr lang="fi-FI" altLang="fi-FI" sz="1400" dirty="0" smtClean="0"/>
              <a:t>, musiikkilinja, mus. omaelämänkerta ja näyte sekä lausunnot</a:t>
            </a:r>
            <a:br>
              <a:rPr lang="fi-FI" altLang="fi-FI" sz="1400" dirty="0" smtClean="0"/>
            </a:br>
            <a:r>
              <a:rPr lang="fi-FI" altLang="fi-FI" sz="1400" b="1" dirty="0" smtClean="0"/>
              <a:t>-Sammon keskuslukio</a:t>
            </a:r>
            <a:r>
              <a:rPr lang="fi-FI" altLang="fi-FI" sz="1400" dirty="0" smtClean="0"/>
              <a:t>, viestintälinja, ennakkotehtävä </a:t>
            </a:r>
            <a:br>
              <a:rPr lang="fi-FI" altLang="fi-FI" sz="1400" dirty="0" smtClean="0"/>
            </a:br>
            <a:r>
              <a:rPr lang="fi-FI" altLang="fi-FI" sz="1400" dirty="0" smtClean="0"/>
              <a:t>-</a:t>
            </a:r>
            <a:r>
              <a:rPr lang="fi-FI" altLang="fi-FI" sz="1400" b="1" dirty="0" smtClean="0"/>
              <a:t>Sammon keskuslukio</a:t>
            </a:r>
            <a:r>
              <a:rPr lang="fi-FI" altLang="fi-FI" sz="1400" dirty="0" smtClean="0"/>
              <a:t>, urheilulinja (lisälomake)</a:t>
            </a:r>
            <a:br>
              <a:rPr lang="fi-FI" altLang="fi-FI" sz="1400" dirty="0" smtClean="0"/>
            </a:br>
            <a:r>
              <a:rPr lang="fi-FI" altLang="fi-FI" sz="1400" dirty="0" smtClean="0"/>
              <a:t>-</a:t>
            </a:r>
            <a:r>
              <a:rPr lang="fi-FI" altLang="fi-FI" sz="1400" b="1" dirty="0" smtClean="0"/>
              <a:t>Tammerkosken</a:t>
            </a:r>
            <a:r>
              <a:rPr lang="fi-FI" altLang="fi-FI" sz="1400" dirty="0" smtClean="0"/>
              <a:t> </a:t>
            </a:r>
            <a:r>
              <a:rPr lang="fi-FI" altLang="fi-FI" sz="1400" b="1" dirty="0" smtClean="0"/>
              <a:t>lukio</a:t>
            </a:r>
            <a:r>
              <a:rPr lang="fi-FI" altLang="fi-FI" sz="1400" dirty="0" smtClean="0"/>
              <a:t>, kuvataide- ja designlinja, pääsykoe, itse ilmoittauduttava ennakkoon</a:t>
            </a:r>
            <a:br>
              <a:rPr lang="fi-FI" altLang="fi-FI" sz="1400" dirty="0" smtClean="0"/>
            </a:br>
            <a:r>
              <a:rPr lang="fi-FI" altLang="fi-FI" sz="1400" dirty="0" smtClean="0"/>
              <a:t>-</a:t>
            </a:r>
            <a:r>
              <a:rPr lang="fi-FI" altLang="fi-FI" sz="1400" b="1" dirty="0" smtClean="0"/>
              <a:t>Tampereen lyseon lukio</a:t>
            </a:r>
            <a:r>
              <a:rPr lang="fi-FI" altLang="fi-FI" sz="1400" dirty="0" smtClean="0"/>
              <a:t>, IB-linja, pääsykoe, itse ilmoittauduttava ennakkoon</a:t>
            </a:r>
            <a:br>
              <a:rPr lang="fi-FI" altLang="fi-FI" sz="1400" dirty="0" smtClean="0"/>
            </a:br>
            <a:r>
              <a:rPr lang="fi-FI" altLang="fi-FI" sz="1400" dirty="0" smtClean="0"/>
              <a:t>-</a:t>
            </a:r>
            <a:r>
              <a:rPr lang="fi-FI" altLang="fi-FI" sz="1400" b="1" dirty="0" smtClean="0"/>
              <a:t>Tampereen yhteiskoulun luk</a:t>
            </a:r>
            <a:r>
              <a:rPr lang="fi-FI" altLang="fi-FI" sz="1400" dirty="0" smtClean="0"/>
              <a:t>io (TYK), harrastustodistukset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Jatko-opintopäivä 4.11.2020</a:t>
            </a:r>
            <a:br>
              <a:rPr lang="fi-FI" altLang="fi-FI" dirty="0" smtClean="0"/>
            </a:br>
            <a:r>
              <a:rPr lang="fi-FI" altLang="fi-FI" u="sng" dirty="0" smtClean="0">
                <a:solidFill>
                  <a:srgbClr val="FF0000"/>
                </a:solidFill>
              </a:rPr>
              <a:t>PERUTTU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6400" dirty="0" smtClean="0"/>
              <a:t>Oppilaan ohjelma Jatko-opintopäivässä: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64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6400" dirty="0" smtClean="0"/>
              <a:t>Aamupäivä Pikkolassa:	 Kehitteillä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6400" dirty="0" smtClean="0"/>
              <a:t>Ruokailu 11.45-12.15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6400" dirty="0" smtClean="0"/>
              <a:t>Iltapäivä </a:t>
            </a:r>
            <a:r>
              <a:rPr lang="fi-FI" sz="6400" dirty="0"/>
              <a:t>12.15-15.00 </a:t>
            </a:r>
            <a:r>
              <a:rPr lang="fi-FI" sz="6400" dirty="0" smtClean="0"/>
              <a:t> </a:t>
            </a:r>
            <a:r>
              <a:rPr lang="fi-FI" sz="6400" dirty="0" err="1" smtClean="0"/>
              <a:t>Tredussa</a:t>
            </a:r>
            <a:r>
              <a:rPr lang="fi-FI" sz="6400" dirty="0" smtClean="0"/>
              <a:t> 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6400" dirty="0"/>
              <a:t>O</a:t>
            </a:r>
            <a:r>
              <a:rPr lang="fi-FI" sz="6400" dirty="0" smtClean="0"/>
              <a:t>ppilaat </a:t>
            </a:r>
            <a:r>
              <a:rPr lang="fi-FI" sz="6400" dirty="0"/>
              <a:t>valitsevat 3 x 45 min. seuraavista </a:t>
            </a:r>
            <a:r>
              <a:rPr lang="fi-FI" sz="6400" dirty="0" smtClean="0"/>
              <a:t>:</a:t>
            </a:r>
            <a:endParaRPr lang="fi-FI" sz="6400" dirty="0"/>
          </a:p>
          <a:p>
            <a:pPr>
              <a:defRPr/>
            </a:pPr>
            <a:r>
              <a:rPr lang="fi-FI" sz="6400" dirty="0" smtClean="0"/>
              <a:t>Elintarvikealan perustutkinto</a:t>
            </a:r>
          </a:p>
          <a:p>
            <a:pPr>
              <a:defRPr/>
            </a:pPr>
            <a:r>
              <a:rPr lang="fi-FI" sz="6400" dirty="0"/>
              <a:t>Kasvatus- ja ohjausalan perustutkinto</a:t>
            </a:r>
          </a:p>
          <a:p>
            <a:pPr>
              <a:defRPr/>
            </a:pPr>
            <a:r>
              <a:rPr lang="fi-FI" sz="6400" dirty="0"/>
              <a:t>Liiketoiminnan perustutkinto</a:t>
            </a:r>
          </a:p>
          <a:p>
            <a:pPr>
              <a:defRPr/>
            </a:pPr>
            <a:r>
              <a:rPr lang="fi-FI" sz="6400" dirty="0"/>
              <a:t>Puhtaus- ja kiinteistöpalvelualan perustutkinto</a:t>
            </a:r>
          </a:p>
          <a:p>
            <a:pPr>
              <a:defRPr/>
            </a:pPr>
            <a:r>
              <a:rPr lang="fi-FI" sz="6400" dirty="0"/>
              <a:t>Rakennusalan perustutkinto</a:t>
            </a:r>
          </a:p>
          <a:p>
            <a:pPr>
              <a:defRPr/>
            </a:pPr>
            <a:r>
              <a:rPr lang="fi-FI" sz="6400" dirty="0" smtClean="0"/>
              <a:t>Ravintola- </a:t>
            </a:r>
            <a:r>
              <a:rPr lang="fi-FI" sz="6400" dirty="0"/>
              <a:t>ja cateringalan </a:t>
            </a:r>
            <a:r>
              <a:rPr lang="fi-FI" sz="6400" dirty="0" smtClean="0"/>
              <a:t>perustutkinto</a:t>
            </a:r>
          </a:p>
          <a:p>
            <a:pPr>
              <a:defRPr/>
            </a:pPr>
            <a:r>
              <a:rPr lang="fi-FI" sz="6400" dirty="0" err="1"/>
              <a:t>Sosiaali</a:t>
            </a:r>
            <a:r>
              <a:rPr lang="fi-FI" sz="6400" dirty="0"/>
              <a:t>- ja terveysalan perustutkinto</a:t>
            </a:r>
          </a:p>
          <a:p>
            <a:pPr>
              <a:defRPr/>
            </a:pPr>
            <a:r>
              <a:rPr lang="fi-FI" sz="6400" dirty="0"/>
              <a:t>Sähkö- ja automaatioalan perustutkinto</a:t>
            </a:r>
          </a:p>
          <a:p>
            <a:pPr>
              <a:defRPr/>
            </a:pPr>
            <a:r>
              <a:rPr lang="fi-FI" sz="6400" dirty="0"/>
              <a:t>Talotekniikan perustutkinto</a:t>
            </a:r>
          </a:p>
          <a:p>
            <a:pPr>
              <a:defRPr/>
            </a:pPr>
            <a:r>
              <a:rPr lang="fi-FI" sz="6400" dirty="0"/>
              <a:t>Tieto- ja tietoliikennetekniikan </a:t>
            </a:r>
            <a:r>
              <a:rPr lang="fi-FI" sz="6400" dirty="0" smtClean="0"/>
              <a:t>perustutkinto</a:t>
            </a:r>
          </a:p>
          <a:p>
            <a:pPr>
              <a:defRPr/>
            </a:pPr>
            <a:r>
              <a:rPr lang="fi-FI" sz="6400" dirty="0"/>
              <a:t>Turvallisuusalan </a:t>
            </a:r>
            <a:r>
              <a:rPr lang="fi-FI" sz="6400" dirty="0" smtClean="0"/>
              <a:t>perustutkinto</a:t>
            </a:r>
          </a:p>
          <a:p>
            <a:pPr>
              <a:defRPr/>
            </a:pPr>
            <a:r>
              <a:rPr lang="fi-FI" sz="6400" dirty="0" smtClean="0"/>
              <a:t>Kaksoistutkinto </a:t>
            </a:r>
          </a:p>
          <a:p>
            <a:pPr>
              <a:defRPr/>
            </a:pPr>
            <a:endParaRPr lang="fi-FI" sz="2600" dirty="0"/>
          </a:p>
          <a:p>
            <a:pPr>
              <a:defRPr/>
            </a:pPr>
            <a:endParaRPr lang="fi-FI" sz="2600" dirty="0"/>
          </a:p>
          <a:p>
            <a:pPr>
              <a:defRPr/>
            </a:pPr>
            <a:endParaRPr lang="fi-FI" sz="2600" dirty="0"/>
          </a:p>
          <a:p>
            <a:pPr>
              <a:defRPr/>
            </a:pPr>
            <a:endParaRPr lang="fi-FI" sz="2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24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24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Jatko-opintoilta 4.11.2020</a:t>
            </a:r>
            <a:br>
              <a:rPr lang="fi-FI" altLang="fi-FI" dirty="0" smtClean="0"/>
            </a:br>
            <a:r>
              <a:rPr lang="fi-FI" altLang="fi-FI" u="sng" dirty="0" smtClean="0">
                <a:solidFill>
                  <a:srgbClr val="FF0000"/>
                </a:solidFill>
              </a:rPr>
              <a:t>LUONNOS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2900" b="1" dirty="0" smtClean="0"/>
              <a:t>Illan ohjelma: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29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900" dirty="0" smtClean="0"/>
              <a:t>Iltatilaisuus </a:t>
            </a:r>
            <a:r>
              <a:rPr lang="fi-FI" sz="2900" u="sng" dirty="0"/>
              <a:t>vanhemmille </a:t>
            </a:r>
            <a:r>
              <a:rPr lang="fi-FI" sz="2900" u="sng" dirty="0" smtClean="0"/>
              <a:t>ja oppilaille </a:t>
            </a:r>
            <a:r>
              <a:rPr lang="fi-FI" sz="2900" dirty="0" smtClean="0"/>
              <a:t> </a:t>
            </a:r>
            <a:r>
              <a:rPr lang="fi-FI" sz="2900" dirty="0" err="1" smtClean="0"/>
              <a:t>Tredun</a:t>
            </a:r>
            <a:r>
              <a:rPr lang="fi-FI" sz="2900" dirty="0" smtClean="0"/>
              <a:t> Kangasalan toimipisteessä ja Kangasalan lukiolla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900" dirty="0" smtClean="0"/>
          </a:p>
          <a:p>
            <a:pPr>
              <a:defRPr/>
            </a:pPr>
            <a:r>
              <a:rPr lang="fi-FI" sz="2900" dirty="0" smtClean="0"/>
              <a:t>klo 17.30-18.30 </a:t>
            </a:r>
            <a:r>
              <a:rPr lang="fi-FI" sz="2900" dirty="0"/>
              <a:t>puheenvuorot: ammatillinen, kaksoistutkinto, lukio</a:t>
            </a:r>
            <a:r>
              <a:rPr lang="fi-FI" sz="2900" dirty="0" smtClean="0"/>
              <a:t> </a:t>
            </a:r>
          </a:p>
          <a:p>
            <a:pPr>
              <a:defRPr/>
            </a:pPr>
            <a:r>
              <a:rPr lang="fi-FI" sz="2900" dirty="0" smtClean="0"/>
              <a:t>klo 18.30-19.30 puheenvuorot: ammatillinen</a:t>
            </a:r>
            <a:r>
              <a:rPr lang="fi-FI" sz="2900" dirty="0"/>
              <a:t>, kaksoistutkinto, </a:t>
            </a:r>
            <a:r>
              <a:rPr lang="fi-FI" sz="2900" dirty="0" smtClean="0"/>
              <a:t>lukio</a:t>
            </a:r>
          </a:p>
          <a:p>
            <a:pPr>
              <a:defRPr/>
            </a:pPr>
            <a:r>
              <a:rPr lang="fi-FI" sz="2900" dirty="0" smtClean="0"/>
              <a:t>Tutorit kierrättävät vieraita </a:t>
            </a:r>
            <a:r>
              <a:rPr lang="fi-FI" sz="2900" dirty="0" err="1" smtClean="0"/>
              <a:t>Tredun</a:t>
            </a:r>
            <a:r>
              <a:rPr lang="fi-FI" sz="2900" dirty="0" smtClean="0"/>
              <a:t> tiloissa?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29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2900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2900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2900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dirty="0" smtClean="0"/>
              <a:t>					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smtClean="0"/>
              <a:t>Tutustumiskäyntien, ammattipäivien ja koulutuskokeilujen järjestäminen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i-FI" sz="2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000" dirty="0" smtClean="0"/>
              <a:t>Miettikää yhdessä,  mikä oppilaitos (lukio/ ammatillinen) ja ammatti kiinnostaisi.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000" dirty="0" smtClean="0"/>
              <a:t>Kertokaa toiveenne </a:t>
            </a:r>
            <a:r>
              <a:rPr lang="fi-FI" sz="2000" b="1" dirty="0" smtClean="0"/>
              <a:t>Wilmassa omalle opolle</a:t>
            </a:r>
            <a:r>
              <a:rPr lang="fi-FI" sz="2000" dirty="0" smtClean="0"/>
              <a:t>, joka varaa ajan oppilaitoksesta (</a:t>
            </a:r>
            <a:r>
              <a:rPr lang="fi-FI" sz="1800" dirty="0" smtClean="0"/>
              <a:t>vastaanottavien oppilaitosten mahdollisuuksien mukaan. Muista, että ammattipäivien ryhmiin otetaan usein vain rajoitettu oppilasmäärä, joten kaikkien toiveita ei pystytä toteuttamaan.)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000" dirty="0" smtClean="0"/>
              <a:t>Pyydä lupa opettajilta.	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000" dirty="0" smtClean="0"/>
              <a:t>Huolehdi itse matkakuluista.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000" b="1" dirty="0" smtClean="0">
                <a:solidFill>
                  <a:srgbClr val="FF0000"/>
                </a:solidFill>
              </a:rPr>
              <a:t>Jos myöhästyt tai sairastut,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000" b="1" dirty="0">
                <a:solidFill>
                  <a:srgbClr val="FF0000"/>
                </a:solidFill>
              </a:rPr>
              <a:t> </a:t>
            </a:r>
            <a:r>
              <a:rPr lang="fi-FI" sz="2000" b="1" dirty="0" smtClean="0">
                <a:solidFill>
                  <a:srgbClr val="FF0000"/>
                </a:solidFill>
              </a:rPr>
              <a:t>     ilmoita siitä itse </a:t>
            </a:r>
            <a:r>
              <a:rPr lang="fi-FI" sz="2000" b="1" u="sng" dirty="0" smtClean="0">
                <a:solidFill>
                  <a:srgbClr val="FF0000"/>
                </a:solidFill>
              </a:rPr>
              <a:t>tutustumiskohteeseesi</a:t>
            </a:r>
            <a:r>
              <a:rPr lang="fi-FI" sz="2000" u="sng" dirty="0" smtClean="0">
                <a:solidFill>
                  <a:srgbClr val="FF0000"/>
                </a:solidFill>
              </a:rPr>
              <a:t>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i-FI" sz="2000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000" dirty="0" smtClean="0"/>
              <a:t>Muista myös avoimet ovet ja infoillat!</a:t>
            </a:r>
            <a:endParaRPr lang="fi-FI" sz="20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i-FI" sz="2000" dirty="0"/>
              <a:t>	</a:t>
            </a:r>
            <a:endParaRPr lang="fi-FI" sz="20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73015"/>
            <a:ext cx="3240087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Ammattipäivät ja koulutuskokeilut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800" dirty="0" smtClean="0"/>
              <a:t>Tutkintoaloilla on omat ammattipäivät eri oppilaitoksissa. Yhden päivän alakohtaiset tutustumiskäynnit järjestetään 9- ja 10-luokkalaisille sekä </a:t>
            </a:r>
            <a:r>
              <a:rPr lang="fi-FI" sz="1800" dirty="0" err="1" smtClean="0"/>
              <a:t>Valmalaisille</a:t>
            </a:r>
            <a:r>
              <a:rPr lang="fi-FI" sz="1800" dirty="0" smtClean="0"/>
              <a:t> </a:t>
            </a:r>
            <a:r>
              <a:rPr lang="fi-FI" sz="1800" b="1" dirty="0" smtClean="0"/>
              <a:t>loka-marraskuun 2020 ja helmikuun 2021 </a:t>
            </a:r>
            <a:r>
              <a:rPr lang="fi-FI" sz="1800" dirty="0" smtClean="0"/>
              <a:t>välisenä aikana. Yhteen ryhmään otetaan maksimissaan 10? oppilasta. 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800" dirty="0" smtClean="0"/>
              <a:t>Päivän vetäjänä toimii ammattiaineiden opettaja sekä tutoropiskelijat. Päivän pituus on noin 5 tuntia. Koulu tarjoaa tutustujille lounaan sekä tarvittavat työvaatteet tutustumiskohteessa.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sz="18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800" b="1" dirty="0" smtClean="0"/>
              <a:t>Ilmoittautumiset opolle </a:t>
            </a:r>
            <a:r>
              <a:rPr lang="fi-FI" sz="1800" dirty="0" smtClean="0"/>
              <a:t>(</a:t>
            </a:r>
            <a:r>
              <a:rPr lang="fi-FI" sz="1800" dirty="0" err="1" smtClean="0"/>
              <a:t>wilma</a:t>
            </a:r>
            <a:r>
              <a:rPr lang="fi-FI" sz="1800" dirty="0" smtClean="0"/>
              <a:t>, ohjauskeskustelu).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800" dirty="0" smtClean="0"/>
              <a:t>Erityisammattioppilaitosten (esim. Luovi, Aitoo, </a:t>
            </a:r>
            <a:r>
              <a:rPr lang="fi-FI" sz="1800" dirty="0" err="1" smtClean="0"/>
              <a:t>Kiipula</a:t>
            </a:r>
            <a:r>
              <a:rPr lang="fi-FI" sz="1800" dirty="0" smtClean="0"/>
              <a:t>) useamman päivän </a:t>
            </a:r>
            <a:r>
              <a:rPr lang="fi-FI" sz="1800" b="1" dirty="0" smtClean="0"/>
              <a:t>koulutuskokeiluihin </a:t>
            </a:r>
            <a:r>
              <a:rPr lang="fi-FI" sz="1800" dirty="0" smtClean="0"/>
              <a:t>tarvitaan </a:t>
            </a:r>
            <a:r>
              <a:rPr lang="fi-FI" sz="1800" dirty="0" err="1" smtClean="0"/>
              <a:t>KELA:n</a:t>
            </a:r>
            <a:r>
              <a:rPr lang="fi-FI" sz="1800" dirty="0" smtClean="0"/>
              <a:t> maksusitoumus.</a:t>
            </a:r>
            <a:br>
              <a:rPr lang="fi-FI" sz="1800" dirty="0" smtClean="0"/>
            </a:br>
            <a:endParaRPr lang="fi-FI" sz="1800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Henkilökohtainen ohjaus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Mahdollisuus keskustella ja hankkia lisätietoa oppilasta kiinnostavasta oppilaitoksesta tai ammattialasta.</a:t>
            </a:r>
          </a:p>
          <a:p>
            <a:pPr eaLnBrk="1" hangingPunct="1"/>
            <a:r>
              <a:rPr lang="fi-FI" altLang="fi-FI" dirty="0" smtClean="0"/>
              <a:t>Varaa aika </a:t>
            </a:r>
            <a:r>
              <a:rPr lang="fi-FI" altLang="fi-FI" dirty="0" err="1" smtClean="0"/>
              <a:t>OPO:lta</a:t>
            </a:r>
            <a:r>
              <a:rPr lang="fi-FI" altLang="fi-FI" dirty="0" smtClean="0"/>
              <a:t> ja kysy lupa tunnin opettajalta.</a:t>
            </a:r>
          </a:p>
          <a:p>
            <a:pPr eaLnBrk="1" hangingPunct="1"/>
            <a:r>
              <a:rPr lang="fi-FI" alt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Vanhemmat voivat myös tulla mukaan henkilökohtaiseen ohjaukseen.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Toiveita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Yhteistyö kodin ja opon välillä, opolla 80-90 omaa ysiluokkalaista (+ 7-lk ja 8-lk!) -&gt;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 smtClean="0"/>
              <a:t>   tiedonkulku hyvissä ajoin apua tarvittaessa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Wilma-viestien lukeminen, viesti sekä oppilaalle että huoltajalle (arkisto!)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Netti (”hyvä renki, mutta huono isäntä”)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388938"/>
            <a:ext cx="8229600" cy="714375"/>
          </a:xfrm>
        </p:spPr>
        <p:txBody>
          <a:bodyPr/>
          <a:lstStyle/>
          <a:p>
            <a:pPr eaLnBrk="1" hangingPunct="1"/>
            <a:r>
              <a:rPr lang="fi-FI" altLang="fi-FI" smtClean="0"/>
              <a:t>Lisätietoa</a:t>
            </a:r>
            <a:endParaRPr lang="en-GB" altLang="fi-FI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500" dirty="0" smtClean="0">
              <a:hlinkClick r:id="rId2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500" dirty="0" smtClean="0">
                <a:hlinkClick r:id="rId2"/>
              </a:rPr>
              <a:t>https</a:t>
            </a:r>
            <a:r>
              <a:rPr lang="fi-FI" sz="1500" dirty="0">
                <a:hlinkClick r:id="rId2"/>
              </a:rPr>
              <a:t>://opintopolku.fi/wp/fi</a:t>
            </a:r>
            <a:r>
              <a:rPr lang="fi-FI" sz="1500" dirty="0" smtClean="0">
                <a:hlinkClick r:id="rId2"/>
              </a:rPr>
              <a:t>/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500" dirty="0">
                <a:hlinkClick r:id="rId2"/>
              </a:rPr>
              <a:t>http://ammattipolku.fi</a:t>
            </a:r>
            <a:r>
              <a:rPr lang="fi-FI" sz="1500" dirty="0" smtClean="0">
                <a:hlinkClick r:id="rId2"/>
              </a:rPr>
              <a:t>/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500" dirty="0">
              <a:hlinkClick r:id="rId2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500" dirty="0" smtClean="0"/>
              <a:t>Ammatillisia oppilaitoksia:</a:t>
            </a:r>
            <a:endParaRPr lang="fi-FI" sz="15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5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https://www.tredu.fi</a:t>
            </a:r>
            <a:r>
              <a:rPr lang="en-GB" sz="15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endParaRPr lang="en-GB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5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https://vaao.fi</a:t>
            </a:r>
            <a:r>
              <a:rPr lang="en-GB" sz="15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/</a:t>
            </a:r>
            <a:endParaRPr lang="en-GB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5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</a:t>
            </a:r>
            <a:r>
              <a:rPr lang="en-GB" sz="15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://www.sasky.fi</a:t>
            </a:r>
            <a:r>
              <a:rPr lang="en-GB" sz="15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/</a:t>
            </a:r>
            <a:r>
              <a:rPr lang="en-GB" sz="15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fi-FI" sz="1500" dirty="0"/>
              <a:t>Tampereen palvelualan </a:t>
            </a:r>
            <a:r>
              <a:rPr lang="fi-FI" sz="1500" dirty="0" smtClean="0"/>
              <a:t>ammattiopisto =TPA) </a:t>
            </a:r>
            <a:r>
              <a:rPr lang="en-GB" sz="15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fi-FI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500" dirty="0" smtClean="0">
                <a:hlinkClick r:id="rId6"/>
              </a:rPr>
              <a:t>https://varala.fi/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1500" dirty="0" smtClean="0">
              <a:hlinkClick r:id="rId6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dirty="0" smtClean="0"/>
              <a:t>Ammatillisia erityisoppilaitoksia:</a:t>
            </a:r>
            <a:endParaRPr lang="fi-FI" sz="1500" dirty="0" smtClean="0">
              <a:hlinkClick r:id="rId6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500" dirty="0" smtClean="0">
                <a:hlinkClick r:id="rId7"/>
              </a:rPr>
              <a:t>Ammattiopisto Luovi</a:t>
            </a:r>
            <a:r>
              <a:rPr lang="fi-FI" sz="1500" dirty="0" smtClean="0"/>
              <a:t>: https://luovi.fi/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500" dirty="0" err="1" smtClean="0">
                <a:hlinkClick r:id="rId8"/>
              </a:rPr>
              <a:t>Kiipulan</a:t>
            </a:r>
            <a:r>
              <a:rPr lang="fi-FI" sz="1500" dirty="0" smtClean="0">
                <a:hlinkClick r:id="rId8"/>
              </a:rPr>
              <a:t> ammattiopisto</a:t>
            </a:r>
            <a:r>
              <a:rPr lang="fi-FI" sz="1500" dirty="0" smtClean="0"/>
              <a:t>: http://www.kiipula.fi/ammattiopisto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500" dirty="0" smtClean="0">
                <a:hlinkClick r:id="rId6"/>
              </a:rPr>
              <a:t>Aitoon </a:t>
            </a:r>
            <a:r>
              <a:rPr lang="fi-FI" sz="1500" dirty="0">
                <a:hlinkClick r:id="rId6"/>
              </a:rPr>
              <a:t>koulutuskeskus</a:t>
            </a:r>
            <a:r>
              <a:rPr lang="fi-FI" sz="1500" dirty="0"/>
              <a:t>:  https://aikk.fi/web/</a:t>
            </a:r>
            <a:endParaRPr lang="fi-FI" sz="1500" dirty="0">
              <a:hlinkClick r:id="rId6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i-FI" sz="15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500" dirty="0" smtClean="0"/>
              <a:t>Lukioita: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500" dirty="0" smtClean="0">
                <a:hlinkClick r:id="rId9"/>
              </a:rPr>
              <a:t>http://www.kangasala.fi</a:t>
            </a:r>
            <a:endParaRPr lang="fi-FI" sz="15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500" dirty="0" smtClean="0">
                <a:hlinkClick r:id="rId10"/>
              </a:rPr>
              <a:t>http://www.tampere.fi/koulutus/koulut/lukiot</a:t>
            </a:r>
            <a:endParaRPr lang="fi-FI" sz="15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GB" sz="20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57375"/>
            <a:ext cx="26733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Tavoite</a:t>
            </a:r>
            <a:endParaRPr lang="en-GB" altLang="fi-FI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 sz="2000" smtClean="0"/>
              <a:t>Nuori löytää omia kiinnostuksiaan ja kykyjään vastaavan koulutuspaikan.</a:t>
            </a:r>
          </a:p>
          <a:p>
            <a:pPr eaLnBrk="1" hangingPunct="1"/>
            <a:endParaRPr lang="fi-FI" altLang="fi-FI" sz="2000" smtClean="0"/>
          </a:p>
          <a:p>
            <a:pPr eaLnBrk="1" hangingPunct="1"/>
            <a:r>
              <a:rPr lang="fi-FI" altLang="fi-FI" sz="2000" smtClean="0"/>
              <a:t>Koti ja koulu ovat yhdessä tukemassa nuorta sen etsimisessä.</a:t>
            </a:r>
          </a:p>
          <a:p>
            <a:pPr eaLnBrk="1" hangingPunct="1">
              <a:buFontTx/>
              <a:buNone/>
            </a:pPr>
            <a:endParaRPr lang="fi-FI" altLang="fi-FI" sz="2000" smtClean="0"/>
          </a:p>
          <a:p>
            <a:pPr eaLnBrk="1" hangingPunct="1">
              <a:buFontTx/>
              <a:buNone/>
            </a:pPr>
            <a:endParaRPr lang="fi-FI" altLang="fi-FI" sz="2000" smtClean="0"/>
          </a:p>
          <a:p>
            <a:pPr eaLnBrk="1" hangingPunct="1">
              <a:buFontTx/>
              <a:buNone/>
            </a:pPr>
            <a:endParaRPr lang="en-GB" altLang="fi-FI" sz="2800" smtClean="0"/>
          </a:p>
        </p:txBody>
      </p:sp>
      <p:sp>
        <p:nvSpPr>
          <p:cNvPr id="21508" name="ClipArt-paikkamerkki 1"/>
          <p:cNvSpPr txBox="1">
            <a:spLocks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sp>
        <p:nvSpPr>
          <p:cNvPr id="21509" name="AutoShape 8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>
            <a:spLocks noGrp="1" noChangeAspect="1" noChangeArrowheads="1" noTextEdit="1"/>
          </p:cNvSpPr>
          <p:nvPr>
            <p:ph type="clipArt" sz="half" idx="2"/>
          </p:nvPr>
        </p:nvSpPr>
        <p:spPr>
          <a:xfrm>
            <a:off x="4643438" y="1628775"/>
            <a:ext cx="4038600" cy="4525963"/>
          </a:xfrm>
        </p:spPr>
      </p:sp>
      <p:sp>
        <p:nvSpPr>
          <p:cNvPr id="21510" name="AutoShape 8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 txBox="1">
            <a:spLocks noChangeAspect="1"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11" name="AutoShape 8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 txBox="1">
            <a:spLocks noChangeAspect="1" noChangeArrowheads="1"/>
          </p:cNvSpPr>
          <p:nvPr/>
        </p:nvSpPr>
        <p:spPr bwMode="auto">
          <a:xfrm>
            <a:off x="4795838" y="981075"/>
            <a:ext cx="3448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i-FI" altLang="fi-FI"/>
          </a:p>
        </p:txBody>
      </p:sp>
      <p:sp>
        <p:nvSpPr>
          <p:cNvPr id="21512" name="AutoShape 10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sp>
        <p:nvSpPr>
          <p:cNvPr id="21513" name="AutoShape 12" descr="data:image/jpeg;base64,/9j/4AAQSkZJRgABAQAAAQABAAD/2wCEAAkGBxMTEhQUExQVFhUUGBYYGBUYFxQVFxcXFBcWFhcWGBoYHCggGBwlGxQWITEhJSkrLi4uGB8zODMuNygtLisBCgoKDg0OGhAQGywkHCUsLCwtLCssLCwsLCwsLCwsLCwsLCwsLCwsNCwsLCwsKywsLCwsLC0sLCwsLCwsLCwsLP/AABEIAQEAqwMBIgACEQEDEQH/xAAcAAEAAgIDAQAAAAAAAAAAAAAABgcFCAIDBAH/xABJEAABAwIEAgcCCQYNBQAAAAABAAIDBBEFEiExBkEHEyJRYXGBkaEUMkJSkpOxwdFUYnKC0vAIFiMkM0NTY6KjssLhFRc0c4P/xAAYAQEBAQEBAAAAAAAAAAAAAAAAAQIDBP/EAB0RAQEAAgMBAQEAAAAAAAAAAAABAhEDITESMkH/2gAMAwEAAhEDEQA/ALxREQEREBERAREQEREBERAREQEREBERAREQEREBERAREQEREBERAREQEREBERAREQEREBERAREQEREBEWK4llc2AlpN+4akjXQKW6m1xm7oqMcjBytu47XFrXsTa/oshTSFzGuO5AOniq9o6FrLTvB6yzg1t9GB5vY20c7ldT7DmFsTA7cNF1jDK29uvJhjjOnpREXRxEREBERAREQEREBF5cQccmnMgLE4fjbtBINQBcc7kkf7Vm5SVuYWzcSBF1wShwuNiuxaYEREBERAWA4lmsWt5FpPnqL+63tWfWC4tgzRNIBJDuQJ0cLHb0WOT8104v1GMwekbLOLnssGbL3kEWUwULwGhnZK15Aa0b5tyO6wUzCnHvXcXl99fURF0chERAREQEREBERB5cSgL43AfGGo8xqAo91gkFyLOGh5atvoT3XUqcbC/codVVoLnaWBJJC5cnVd+LtJMFYRE0FxcRu48zv969y8ODRkRAn5Xa8r7D3L3Lpj45Ze0REVZEREBYDEq+KGUMkkaHPBcMzgDlvY2udgs+q06eME66iZOBd1M+50/q5LNf7ww+iDI4x0g0FMDedsjh/VxESO9SNB6ldHRbxi6ufVh4ykPEkbLk5Y3ANy3PcW3/XWu4Uy6K8X+D4hASbNkPVOvtaTQf4sqo2XREUBERAREQEREBEWM4kxhlJTSzv2Y0kD5zjo1vqbIPsWMwvnkp2vHWxBpcy4vZwvp3259y5VuHRyfGGveNCtYKjFpnTmozuEpcX52kghxN9D9ysbhLpOrJpI6d0DJpXkNY8EsIPN0g1BAFySLbJ1Z2stni549guSBEQREQEREBebE6Jk8UkLxdsjXMPk4WXpRBp5W0b4ZZIZPjxOcx3mwkX8ja/qvkDiDcGxGoPiNlPOnHCOpxASgdmpYH/rMsx/+w+qr9pQbccP4gKimhmBv1kbXHzI1991kFW/Qbi3W0T4Se1A/T9CTtD/ABB49FZCAi6aypbEx0jzZrQST4BVNxJxfXTOd1f8lDs1rHNzn9N3I+AUt0sm1votfKPiCrF8j5STuBI5xHK5up1wBxhUPlFPVXOf+jkcLEOHyHEaG/JSZNXCxZKIi0wKl+nHH80sdIw9mMZ5Lc3u+K0+Tdf1la/EGLMpaeSeTaNpIG2Z3yWjxJsFq3imIPnlfLIbvkcXOPie7w5IPMVdHQjwvkjdWyt7Ul2xA8mfKf8ArHQeA8VXnAHCjsQqQzURR2dK7ubf4o/OdsPUrZWCFrGtY0ANaAABsANAEHYiIgIiICIiAiIgq7p9wp0lHDO1pPUSHMRyZKLE+WZrFQwK3FqadsjHMe0OY4EOaRcEHQghao8X4QKStqKcXyxvOS5uchs5uvOwNr+CDv4P4qmw+cSxatNhJGdnsvqPA9x71tJh9YyaJksZuyRoc0+DhcLTwHVbC9B2OdfQmFx7dK7L/wDN/aYf9Tf1UGI6d+IXNEVHGbZwZJf0QbMb6kOPoFWkWMTSNDS+4GwDQN+egWY6U5TPjEkYOoyRjuAa2/3lSXA+F6drRdpJ77rhnnMa9HHx3KIZUOMTWZSQXMu+25zEnVeqPiaa0TgIh1Tm9pjMj3ZTs8g2JUsxrh9jzdotYW08FAcbwx1Pd17sO/qpjnL0uXHce2z2H1IlijkGz2td9IAr0KO9Hs+fDaRx3MLPcLfcsN0scWtpKYwsP8vUNcG23YzZzz3b2Hj5L0PMr/pi4wFTMKeF94Yb5iNny7HzDRoPElVs5yPXswTB5quZkMDC57yPJo5uceTRvdBd/QThnV0D5jfNUSOP6sfYb7w4+qslYzhrB20lLDTtNxE0Nzd53J9SSsmgIiICIiAiIgIiICoPp9w/JWwzAaTRWv3uiNj62e1X4oT0v4M2ow2Vxbd8H8qw8wRo70LSboNaAFY/QvxZTUUs7al4jbMIsryCQHML7hxHxRZw1KrlcWaknkNAgn/EkbXY69wIc10l2kEEEFgIII33Wamr62CQMbCXs77XBHffcFV9TVXVPikab5Mpvbw109SrGosfme5uhMbhcFtiHG21zsvNyTvb2cPeOnPHMcnhAyw5nOaCdCQAeRsorxZNI+mBlaWl7hYHQ6a7DvUqxfiAss5jHgmzbOadd7jX7VEOM8ZNRJHGQAWdpwHLTYrOM7jfJ1KsHhnpIoqGioqeQue8MAkyC4i10zd58BcqquJ+IJa2pfNMdSbNA2awE5Wjyv7SViMRtm0JOov52uQuEjl648FfSbLZvow4ebSUMV2Bs0rQ+R1u0S7UAnuAsLKh+AOG3V9ZHEP6NpD5T3RtIJHm7b1PctpWiwsNgg+oiICIiAiIgIiICIiAuE0Qc0tcAWuBBB2IIsQVzRBqXxngRo6yanN8rHXaTuY3asPjpp6FYuI3Fthoru6fcBa+KGrGj43dU785j9W38WuB+kVTz4g1l/T1WVkdTiLeX3KUcHYr1bCydrzBfSQD4jjc5fW3uUTa249VaWE4B1WEuM77fCJM8UVhe4yhrhzFwCT4FZyx3K6YZWZTTGY1i0DW3hLpJXaNzA2aTz13UPpIDmcXXzFxuTvfnf3qf4PwsPhMTnZixl5LNbmcS0dkAedlEcfqw+WWRrDHmLjkNrg7G9tAbgrHHOtunNlbdVGpjmzH86/3LqB5HkvSALWUs6MeGhV4hEHDNFF/KvBGhDD2WnzcR5gELu8yzOg7hl9PTvqJWlr6jLkadCIm6gkcsxJPkArNXwBfUBERAREQEREBERAREQEREEd6QMLbUUFQx2mVhkB/Oi7Y+yy1qrndgef3XW0XFUwZRVLnbCGT3sI+9ar15I08f+Fm+xqeV3YVT9ZJEz572t+k4BXzxFwu57GOYSeqaGFv5jbatHK2qpzgSjdJURlvyHAg+LTmH2LZKKcBt7EnuAO59yvzMpZSZXGyxDsLEUFpJXOu0WYG3Ljfc+Xn4qmOI5M1ROQLAvdYd1yStgeIq2KCnkldGA5oOUGxJcRp71r3jUL22e/d5JJ8Tc/eVn51JGrlvtgnHX0Vv/wf6gdZVR2FyyN1+fZLgR7wqeBu4lW3/B/iJqKp3IRMHqXE/ctua7kREBERAREQEREBERAREQEREEG6ZMU6nDZG3s6ZzYx43OZ3+FpWt885cTf3K0OnfGhLVxU7XXbTtJcP7yS32NaPpFVth0WaQOOwOnmoqzej3CzHE1xHaBzHxJO3sACskVbwAW6+hP2fgoxwpGW07NtRv5qQU8x0B0XWRGC4ufNUGNjhZo1sOeo0WK4y4ZDqJ+UXk+OO8lmth6XUyq6QCzi4EnYC32/esdilSQy3u9Cp8rb015jPPvV5fwfI2/B6p1+2ZmgjuYIwW+0uf7FVHE2EdRKSBZr+0G/NueXgpt0H4x1NY+mdtUDT9OLM4e1ub2LCL5REQEREBERAREQEREBdFXVxxNzSPaxve5waPaVwxXEGU8Mk0hsyJpc7yaL6eK1Z4p4lnrpnSzONiexHfsxt5NA+08yg2gw3HKaov1E8UttDke11vYVyxvFGU0Es8nxYmlx8bDQDxJsPVakwzuaQ5ji1w2cCWkeRGyz2M8f1lTSCknfmAeHZyLPeGg2Y4jRwvrffQXQYipqpKmoL5DeSd5c492Y3PoBoPILPUeGWc0AXDSNPC+vuWN4FoZpKgyNp5JmMFpCxpd1efYkDyOngrWwbAbSOcRoW3b48/wBwrJsZ/CaZsbWs+SQMp+5ZARhvpv4LyZQG5eQ2PMX/AHB9q6xOSRc2cCATuDfY+LSF1R752d50F7EW2+1eOpoRa9rudoPC/wC+qS1QabONrHcat12ueXgucdWC8knsRjfSxceQsoIHxBgXwqrcwfFZHY+9QWlM1BWMebh9PI11/nNvf2OZcepV6YdRhueQjtyEnxtoB6KMdKPCrn0pq2CxgHbHN0V9fo7+1Yyn9VbNNO2RjXtN2vAcD3hwuF2qpujzpDpoMODauXK6B/VtABc97CMzMrW6m2ov+b4rLO6Y8O5Ccjv6sD3F11kWGiinD/SFQ1bxHHIWyH4rJGlhd4NOxPhe6laAiIgIiICIiCK9KLXHCqvLv1Zv+iCL+5aukrcmaJrmlrgC1wIIOoIOhBC1g6ReD3YdUlgBMEl3Qu305xk/Ob7xYqCKZly0P4LgUKos3oKxqKnq5YpHZfhLWNaSdM8ZdZvmQ8geSy/GPSc2KulZE3rGRdi4sAXtvnN+YucvoqdZKR6c+aStvqOe/egsio6VL2IpyDzu8WPuXjb0mvvrTtI/TI0O40Cr/wDfdAfBa+qixG9JhNwafU6Wz3BHs3QdIbC1rCyRgabm1nAu5X11A7lXsbgD2gSO7ZfHOBJsDbkN0+qLy6PeNIamrbC8OzODsrpDqXNFwGgaDS+m6n/GeO0tLTSGqIyyNcwRfKlzNILGjxvvsFqzhtc+CWOZhs+J7Xt82kEA+BtY+BK9WP8AEM9ZMZp3l7ztya0cmtHILKvGDbb8TbuuV9Ll06rkEHohlIIIJBBBBGhBGxHitl+jPHJKygjll1e0ujc75xYbZvMi3rdawgrZHocw58OGR5wQZXvlAPJr7BvtDQfVBN0REBERAREQFj8cwWCridDURh7HcjuDyc07tI7wsguBeg1f6QuDpMOqMuroX3MUneObT+cP+VFLrbjiHB4ayB8EzbtcNDza7k5p5EFascUYLLRTyQSjtM2cPivafivHgR96ngu7BejvDTTQufT53OjY5zjJICS5oJOjrDde0dHmFfkv+ZL+0s3hH/i0/wD6ov8AQF6QVrQjTujnCjvS/wCZL+0vr+jjCTb+a2sLaSSi/ibO1PipKCuV00Ir/wBssJ/J3fWy/tL6OjHCfyd/1sv7SlN19BTQi8nRnhJN/gzh5Sygac9918HRlhQ2p3/Wy/ipWCuQKaghGMdGuGNp53tiexzI5HB3WyHKWsLgbE2O2y1+Y64v3raHjWTLh1YRe5hkaANSS8ZAB49pQbo96JxZs9e3uLKfw5GX9j29ylEW6POjqorJIpZWFlLmDnOdYGQNIORo3sds21rrY1jAAAAAALADYAbAIxoAAAAA0AGgAHILkgIiICIiAiIg4vK8kki9TwvBURlBy6zxUE6V+EBX0+eID4RC12T+8YdTGfHmPG/epbICsJxDiYpojLJnyggWY1z3EnYANSqyWHi1PADuI4xbyYF25l86y8cbtRdrTY7i7QbHxXXmWkdwcvpfzXTmX3Mg7C4gXXPMugOX3Mg9AcuYK8weu1rkHl4jxtlHT9fIwva1zAWi1+061xfS439FnKSqbIxsjDma8BzT3gi4Vd9Mkh+AxsG75mD6Ic77lnOjuhmgoYo5Trq4D5jXahv2n1UEvDlzBXlbdd7Ag7ERFAREQEREBcHMXNEHSYAut9I07hepdNTfKbII7i8+XKA0uJJsBbkPFYSqx+OIXlDma2udr911XvFuA4g2oef5zKwucWEZ3gBxvlAucoF7eiwrsGrjvDUnzY4rUsRaX8c6X565N4xpTtIPU2VT/wDQq3+wqPqz+C+nAK38nqPq3fgm4LZ/jdTf2jfpBfP450v9oqn/AOgVv5PUfVu/BfRw7W/k9R9WfwTcFss4ypTYB+6yjMUOpEclhubW8djqVSn8X678nqPqz+C72YJiJ/qqv6L03BdeO4CKt9NmsY4XmQtPynWAYPLe6kscFlD+i/BqqGF5qnyEvLcjHuc4xtaCLdrRtydhpoFOFFcQ1fbL6igIiICIiAiIgIiIC4vREHik3XSURaH1q7giIBXJqIg+uXdEiKDsC+oigIiICIiAiIg//9k="/>
          <p:cNvSpPr>
            <a:spLocks noChangeAspect="1" noChangeArrowheads="1"/>
          </p:cNvSpPr>
          <p:nvPr/>
        </p:nvSpPr>
        <p:spPr bwMode="auto">
          <a:xfrm>
            <a:off x="2540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</a:endParaRPr>
          </a:p>
        </p:txBody>
      </p:sp>
      <p:pic>
        <p:nvPicPr>
          <p:cNvPr id="215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417638"/>
            <a:ext cx="3400425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65175"/>
            <a:ext cx="7696200" cy="1368425"/>
          </a:xfrm>
        </p:spPr>
        <p:txBody>
          <a:bodyPr/>
          <a:lstStyle/>
          <a:p>
            <a:pPr eaLnBrk="1" hangingPunct="1"/>
            <a:r>
              <a:rPr lang="fi-FI" altLang="fi-FI" smtClean="0"/>
              <a:t>Tärkeitä päivämääriä</a:t>
            </a:r>
            <a:r>
              <a:rPr lang="fi-FI" altLang="fi-FI" sz="3600" smtClean="0"/>
              <a:t/>
            </a:r>
            <a:br>
              <a:rPr lang="fi-FI" altLang="fi-FI" sz="3600" smtClean="0"/>
            </a:br>
            <a:endParaRPr lang="fi-FI" altLang="fi-FI" sz="28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628775"/>
            <a:ext cx="8713788" cy="42481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fi-FI" altLang="fi-FI" sz="3100" b="1" dirty="0" smtClean="0">
                <a:solidFill>
                  <a:schemeClr val="tx1"/>
                </a:solidFill>
              </a:rPr>
              <a:t>TET-viikko: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2300" dirty="0" smtClean="0">
                <a:solidFill>
                  <a:schemeClr val="tx1"/>
                </a:solidFill>
              </a:rPr>
              <a:t>Viikko 39 (21.9.-25.9.2020) luokan aakkosjärjestyksen alkupää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2300" dirty="0">
                <a:solidFill>
                  <a:schemeClr val="tx1"/>
                </a:solidFill>
              </a:rPr>
              <a:t>Viikko </a:t>
            </a:r>
            <a:r>
              <a:rPr lang="fi-FI" altLang="fi-FI" sz="2300" dirty="0" smtClean="0">
                <a:solidFill>
                  <a:schemeClr val="tx1"/>
                </a:solidFill>
              </a:rPr>
              <a:t>40 (28.9.-2.10.2020) luokan aakkosjärjestyksen loppupää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altLang="fi-FI" sz="2300" dirty="0" smtClean="0">
                <a:solidFill>
                  <a:schemeClr val="tx1"/>
                </a:solidFill>
              </a:rPr>
              <a:t>TET-sopimusten palautus opolle viimeistään ti 8.9.2020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i-FI" altLang="fi-FI" sz="2300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3100" b="1" dirty="0" smtClean="0">
                <a:solidFill>
                  <a:schemeClr val="tx1"/>
                </a:solidFill>
              </a:rPr>
              <a:t>Lukio-opinnot: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2300" dirty="0" err="1" smtClean="0">
                <a:solidFill>
                  <a:schemeClr val="tx1"/>
                </a:solidFill>
              </a:rPr>
              <a:t>KanLu</a:t>
            </a:r>
            <a:r>
              <a:rPr lang="fi-FI" altLang="fi-FI" sz="2300" dirty="0" smtClean="0">
                <a:solidFill>
                  <a:schemeClr val="tx1"/>
                </a:solidFill>
              </a:rPr>
              <a:t> tutorit </a:t>
            </a:r>
            <a:r>
              <a:rPr lang="fi-FI" altLang="fi-FI" sz="2300" dirty="0">
                <a:solidFill>
                  <a:schemeClr val="tx1"/>
                </a:solidFill>
              </a:rPr>
              <a:t>opotunneilla </a:t>
            </a:r>
            <a:r>
              <a:rPr lang="fi-FI" altLang="fi-FI" sz="2300" dirty="0" smtClean="0">
                <a:solidFill>
                  <a:schemeClr val="tx1"/>
                </a:solidFill>
              </a:rPr>
              <a:t>viikolla 46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2300" dirty="0">
                <a:solidFill>
                  <a:schemeClr val="tx1"/>
                </a:solidFill>
              </a:rPr>
              <a:t>Lukio-opintoihin tutustuminen </a:t>
            </a:r>
            <a:r>
              <a:rPr lang="fi-FI" altLang="fi-FI" sz="2300" dirty="0" err="1" smtClean="0">
                <a:solidFill>
                  <a:schemeClr val="tx1"/>
                </a:solidFill>
              </a:rPr>
              <a:t>KanLu</a:t>
            </a:r>
            <a:r>
              <a:rPr lang="fi-FI" altLang="fi-FI" sz="2300" dirty="0" smtClean="0">
                <a:solidFill>
                  <a:schemeClr val="tx1"/>
                </a:solidFill>
              </a:rPr>
              <a:t> marraskuussa</a:t>
            </a:r>
            <a:endParaRPr lang="fi-FI" altLang="fi-FI" sz="2300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altLang="fi-FI" sz="28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fi-FI" altLang="fi-FI" sz="3100" b="1" dirty="0" smtClean="0">
                <a:solidFill>
                  <a:schemeClr val="tx1"/>
                </a:solidFill>
              </a:rPr>
              <a:t>Jatko-opintoilta 4.11.2020 </a:t>
            </a:r>
            <a:r>
              <a:rPr lang="fi-FI" altLang="fi-FI" sz="3100" b="1" dirty="0" err="1" smtClean="0">
                <a:solidFill>
                  <a:schemeClr val="tx1"/>
                </a:solidFill>
              </a:rPr>
              <a:t>Tredussa</a:t>
            </a:r>
            <a:r>
              <a:rPr lang="fi-FI" altLang="fi-FI" sz="3100" b="1" dirty="0" smtClean="0">
                <a:solidFill>
                  <a:schemeClr val="tx1"/>
                </a:solidFill>
              </a:rPr>
              <a:t> ja lukiolla</a:t>
            </a:r>
            <a:endParaRPr lang="fi-FI" altLang="fi-FI" sz="23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fi-FI" altLang="fi-FI" sz="2800" dirty="0" smtClean="0">
                <a:solidFill>
                  <a:schemeClr val="tx1"/>
                </a:solidFill>
              </a:rPr>
              <a:t>  </a:t>
            </a:r>
            <a:r>
              <a:rPr lang="fi-FI" altLang="fi-FI" sz="3100" b="1" dirty="0" smtClean="0">
                <a:solidFill>
                  <a:schemeClr val="tx1"/>
                </a:solidFill>
              </a:rPr>
              <a:t>Yhteishakuvanhempainilta tammikuu 2021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fi-FI" altLang="fi-FI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Yhteishaku helmi-maaliskuussa 2021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2100" dirty="0" smtClean="0">
                <a:solidFill>
                  <a:schemeClr val="tx1"/>
                </a:solidFill>
              </a:rPr>
              <a:t>Yhteishaun tekeminen koululla viikolla 10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i-FI" altLang="fi-FI" sz="26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fi-FI" altLang="fi-F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dirty="0" smtClean="0">
                <a:cs typeface="Times New Roman" panose="02020603050405020304" pitchFamily="18" charset="0"/>
              </a:rPr>
              <a:t/>
            </a:r>
            <a:br>
              <a:rPr lang="fi-FI" altLang="fi-FI" dirty="0" smtClean="0">
                <a:cs typeface="Times New Roman" panose="02020603050405020304" pitchFamily="18" charset="0"/>
              </a:rPr>
            </a:br>
            <a:r>
              <a:rPr lang="fi-FI" altLang="fi-FI" dirty="0" smtClean="0">
                <a:cs typeface="Times New Roman" panose="02020603050405020304" pitchFamily="18" charset="0"/>
              </a:rPr>
              <a:t>Yhteishaun tulokset kesällä 2020</a:t>
            </a:r>
            <a:r>
              <a:rPr lang="fi-FI" alt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altLang="fi-FI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fi-FI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600" dirty="0" smtClean="0">
                <a:cs typeface="Times New Roman" panose="02020603050405020304" pitchFamily="18" charset="0"/>
              </a:rPr>
              <a:t>Pikkolan koulussa oli keväällä 2020 </a:t>
            </a:r>
            <a:r>
              <a:rPr lang="fi-FI" altLang="fi-FI" sz="1600" u="sng" dirty="0" smtClean="0">
                <a:cs typeface="Times New Roman" panose="02020603050405020304" pitchFamily="18" charset="0"/>
              </a:rPr>
              <a:t>219</a:t>
            </a:r>
            <a:r>
              <a:rPr lang="fi-FI" altLang="fi-FI" sz="1600" dirty="0" smtClean="0">
                <a:cs typeface="Times New Roman" panose="02020603050405020304" pitchFamily="18" charset="0"/>
              </a:rPr>
              <a:t> yhdeksäsluokkalaista. He sijoittuivat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600" dirty="0" smtClean="0">
                <a:cs typeface="Times New Roman" panose="02020603050405020304" pitchFamily="18" charset="0"/>
              </a:rPr>
              <a:t> jatko-opintoihin seuraavasti: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600" dirty="0" smtClean="0">
                <a:latin typeface="Wingdings" panose="05000000000000000000" pitchFamily="2" charset="2"/>
                <a:cs typeface="Times New Roman" panose="02020603050405020304" pitchFamily="18" charset="0"/>
              </a:rPr>
              <a:t>Ø</a:t>
            </a:r>
            <a:r>
              <a:rPr lang="fi-FI" altLang="fi-F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fi-FI" altLang="fi-FI" sz="1600" dirty="0" smtClean="0">
                <a:cs typeface="Times New Roman" panose="02020603050405020304" pitchFamily="18" charset="0"/>
              </a:rPr>
              <a:t>101 oppilasta lukioihin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600" dirty="0" smtClean="0">
                <a:cs typeface="Times New Roman" panose="02020603050405020304" pitchFamily="18" charset="0"/>
              </a:rPr>
              <a:t>106 oppilasta ammatillisiin oppilaitoksiin (</a:t>
            </a:r>
            <a:r>
              <a:rPr lang="fi-FI" altLang="fi-FI" sz="1600" dirty="0" err="1" smtClean="0">
                <a:cs typeface="Times New Roman" panose="02020603050405020304" pitchFamily="18" charset="0"/>
              </a:rPr>
              <a:t>kaksois</a:t>
            </a:r>
            <a:r>
              <a:rPr lang="fi-FI" altLang="fi-FI" sz="1600" dirty="0" smtClean="0">
                <a:cs typeface="Times New Roman" panose="02020603050405020304" pitchFamily="18" charset="0"/>
              </a:rPr>
              <a:t>-,/</a:t>
            </a:r>
            <a:r>
              <a:rPr lang="fi-FI" altLang="fi-FI" sz="1600" dirty="0" err="1" smtClean="0">
                <a:cs typeface="Times New Roman" panose="02020603050405020304" pitchFamily="18" charset="0"/>
              </a:rPr>
              <a:t>kolmois</a:t>
            </a:r>
            <a:r>
              <a:rPr lang="fi-FI" altLang="fi-FI" sz="1600" dirty="0" smtClean="0">
                <a:cs typeface="Times New Roman" panose="02020603050405020304" pitchFamily="18" charset="0"/>
              </a:rPr>
              <a:t>- ja/yhdistelmätutkintoja)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600" dirty="0" smtClean="0">
                <a:latin typeface="Wingdings" panose="05000000000000000000" pitchFamily="2" charset="2"/>
                <a:cs typeface="Times New Roman" panose="02020603050405020304" pitchFamily="18" charset="0"/>
              </a:rPr>
              <a:t>Ø</a:t>
            </a:r>
            <a:r>
              <a:rPr lang="fi-FI" altLang="fi-F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fi-FI" altLang="fi-FI" sz="1600" dirty="0">
                <a:cs typeface="Times New Roman" panose="02020603050405020304" pitchFamily="18" charset="0"/>
              </a:rPr>
              <a:t>7</a:t>
            </a:r>
            <a:r>
              <a:rPr lang="fi-FI" altLang="fi-FI" sz="1600" dirty="0" smtClean="0">
                <a:cs typeface="Times New Roman" panose="02020603050405020304" pitchFamily="18" charset="0"/>
              </a:rPr>
              <a:t> oppilasta jäi ilman koulutuspaikkaa (tilanne kesäkuu 2020)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16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600" dirty="0" smtClean="0">
                <a:cs typeface="Times New Roman" panose="02020603050405020304" pitchFamily="18" charset="0"/>
              </a:rPr>
              <a:t>Opiskelupaikkaa vaille jääneet ohjattiin hakemaan seuraaviin oppilaitoksiin: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600" dirty="0" smtClean="0">
                <a:latin typeface="Wingdings" panose="05000000000000000000" pitchFamily="2" charset="2"/>
                <a:cs typeface="Times New Roman" panose="02020603050405020304" pitchFamily="18" charset="0"/>
              </a:rPr>
              <a:t>Ø</a:t>
            </a:r>
            <a:r>
              <a:rPr lang="fi-FI" altLang="fi-F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fi-FI" altLang="fi-FI" sz="1600" dirty="0" smtClean="0">
                <a:cs typeface="Times New Roman" panose="02020603050405020304" pitchFamily="18" charset="0"/>
              </a:rPr>
              <a:t>Ammatillisten oppilaitosten (esim. TREDU, Valkeakoski, TPA) vapaat koulutuspaikat lisähaussa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600" dirty="0" smtClean="0">
                <a:cs typeface="Times New Roman" panose="02020603050405020304" pitchFamily="18" charset="0"/>
              </a:rPr>
              <a:t>Täysosuma-luokalle (Kangasalan 10.luokka, Pitkäjärvi)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600" dirty="0" smtClean="0">
                <a:latin typeface="Wingdings" panose="05000000000000000000" pitchFamily="2" charset="2"/>
                <a:cs typeface="Times New Roman" panose="02020603050405020304" pitchFamily="18" charset="0"/>
              </a:rPr>
              <a:t>Ø</a:t>
            </a:r>
            <a:r>
              <a:rPr lang="fi-FI" altLang="fi-F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 </a:t>
            </a:r>
            <a:r>
              <a:rPr lang="fi-FI" altLang="fi-FI" sz="1600" dirty="0" smtClean="0">
                <a:cs typeface="Times New Roman" panose="02020603050405020304" pitchFamily="18" charset="0"/>
              </a:rPr>
              <a:t>Ammatilliseen koulutukseen ohjaavat ja valmistavat koulutukset; Valma : TREDU ja VAAO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600" dirty="0" smtClean="0">
                <a:cs typeface="Times New Roman" panose="02020603050405020304" pitchFamily="18" charset="0"/>
              </a:rPr>
              <a:t>Lähikuntien lukiot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16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600" dirty="0" smtClean="0">
                <a:cs typeface="Times New Roman" panose="02020603050405020304" pitchFamily="18" charset="0"/>
              </a:rPr>
              <a:t>P.S. Kaikki kesällä ilman opiskelupaikkaa olevat oppilaat sijoittuivat kesän aikana jatko-opintoihin.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fi-FI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457200" y="-387350"/>
            <a:ext cx="8229600" cy="1143000"/>
          </a:xfrm>
        </p:spPr>
        <p:txBody>
          <a:bodyPr/>
          <a:lstStyle/>
          <a:p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sz="4000" dirty="0" smtClean="0"/>
              <a:t>Lukioiden keskiarvorajoja </a:t>
            </a:r>
            <a:endParaRPr lang="fi-FI" altLang="fi-FI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fi-FI" sz="800" b="1" dirty="0"/>
              <a:t>	</a:t>
            </a:r>
            <a:r>
              <a:rPr lang="fi-FI" sz="1200" b="1" dirty="0" smtClean="0"/>
              <a:t>                                                   2018  </a:t>
            </a:r>
            <a:r>
              <a:rPr lang="fi-FI" sz="1200" b="1" dirty="0" smtClean="0">
                <a:solidFill>
                  <a:srgbClr val="FF0000"/>
                </a:solidFill>
              </a:rPr>
              <a:t>2019  </a:t>
            </a:r>
            <a:r>
              <a:rPr lang="fi-FI" sz="1200" b="1" dirty="0" smtClean="0">
                <a:solidFill>
                  <a:schemeClr val="tx2"/>
                </a:solidFill>
              </a:rPr>
              <a:t>2020</a:t>
            </a:r>
            <a:r>
              <a:rPr lang="fi-FI" sz="1200" b="1" dirty="0" smtClean="0">
                <a:solidFill>
                  <a:srgbClr val="FF0000"/>
                </a:solidFill>
              </a:rPr>
              <a:t>          </a:t>
            </a:r>
            <a:r>
              <a:rPr lang="fi-FI" sz="1200" b="1" dirty="0" smtClean="0"/>
              <a:t>Suluissa </a:t>
            </a:r>
            <a:r>
              <a:rPr lang="fi-FI" sz="1200" b="1" dirty="0"/>
              <a:t>pisterajat </a:t>
            </a:r>
            <a:r>
              <a:rPr lang="fi-FI" sz="1200" b="1" dirty="0" smtClean="0"/>
              <a:t>lukiolinjoille</a:t>
            </a:r>
            <a:r>
              <a:rPr lang="fi-FI" sz="1200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Hatanpään lukio</a:t>
            </a:r>
            <a:r>
              <a:rPr lang="fi-FI" sz="1200" dirty="0"/>
              <a:t> 	</a:t>
            </a:r>
            <a:r>
              <a:rPr lang="fi-FI" sz="1200" dirty="0" smtClean="0"/>
              <a:t>	7,83    </a:t>
            </a:r>
            <a:r>
              <a:rPr lang="fi-FI" sz="1200" b="1" dirty="0" smtClean="0">
                <a:solidFill>
                  <a:srgbClr val="FF0000"/>
                </a:solidFill>
              </a:rPr>
              <a:t>7,75</a:t>
            </a:r>
            <a:r>
              <a:rPr lang="fi-FI" sz="1200" dirty="0" smtClean="0"/>
              <a:t>  </a:t>
            </a:r>
            <a:r>
              <a:rPr lang="fi-FI" sz="1200" b="1" dirty="0" smtClean="0">
                <a:solidFill>
                  <a:schemeClr val="tx2"/>
                </a:solidFill>
              </a:rPr>
              <a:t>7,92</a:t>
            </a:r>
            <a:r>
              <a:rPr lang="fi-FI" sz="1200" dirty="0" smtClean="0"/>
              <a:t> (</a:t>
            </a:r>
            <a:r>
              <a:rPr lang="fi-FI" sz="1200" dirty="0" err="1" smtClean="0"/>
              <a:t>musiikkil</a:t>
            </a:r>
            <a:r>
              <a:rPr lang="fi-FI" sz="1200" dirty="0" smtClean="0"/>
              <a:t>. 11,17 </a:t>
            </a:r>
            <a:r>
              <a:rPr lang="fi-FI" sz="1200" dirty="0"/>
              <a:t>p</a:t>
            </a:r>
            <a:r>
              <a:rPr lang="fi-FI" sz="1200" dirty="0" smtClean="0"/>
              <a:t>. </a:t>
            </a:r>
            <a:r>
              <a:rPr lang="fi-FI" sz="1200" b="1" dirty="0" smtClean="0">
                <a:solidFill>
                  <a:srgbClr val="FF0000"/>
                </a:solidFill>
              </a:rPr>
              <a:t>10,75</a:t>
            </a:r>
            <a:r>
              <a:rPr lang="fi-FI" sz="1200" b="1" dirty="0">
                <a:solidFill>
                  <a:schemeClr val="tx2"/>
                </a:solidFill>
              </a:rPr>
              <a:t>,</a:t>
            </a:r>
            <a:r>
              <a:rPr lang="fi-FI" sz="1200" b="1" dirty="0" smtClean="0">
                <a:solidFill>
                  <a:schemeClr val="tx2"/>
                </a:solidFill>
              </a:rPr>
              <a:t> 8,58</a:t>
            </a:r>
            <a:r>
              <a:rPr lang="fi-FI" sz="1200" dirty="0" smtClean="0"/>
              <a:t>)(</a:t>
            </a:r>
            <a:r>
              <a:rPr lang="fi-FI" sz="1200" dirty="0" err="1" smtClean="0"/>
              <a:t>musiikkiteatteril</a:t>
            </a:r>
            <a:r>
              <a:rPr lang="fi-FI" sz="1200" dirty="0" smtClean="0"/>
              <a:t>. 9,08 </a:t>
            </a:r>
            <a:r>
              <a:rPr lang="fi-FI" sz="1200" dirty="0"/>
              <a:t>p</a:t>
            </a:r>
            <a:r>
              <a:rPr lang="fi-FI" sz="1200" dirty="0" smtClean="0"/>
              <a:t>. </a:t>
            </a:r>
            <a:r>
              <a:rPr lang="fi-FI" sz="1200" b="1" dirty="0" smtClean="0">
                <a:solidFill>
                  <a:srgbClr val="FF0000"/>
                </a:solidFill>
              </a:rPr>
              <a:t>9,31</a:t>
            </a:r>
            <a:r>
              <a:rPr lang="fi-FI" sz="1200" b="1" dirty="0" smtClean="0">
                <a:solidFill>
                  <a:schemeClr val="tx2"/>
                </a:solidFill>
              </a:rPr>
              <a:t>, 8,50</a:t>
            </a:r>
            <a:r>
              <a:rPr lang="fi-FI" sz="1200" b="1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Kalevan lukio</a:t>
            </a:r>
            <a:r>
              <a:rPr lang="fi-FI" sz="1200" dirty="0"/>
              <a:t> 	</a:t>
            </a:r>
            <a:r>
              <a:rPr lang="fi-FI" sz="1200" dirty="0" smtClean="0"/>
              <a:t>		8,5      </a:t>
            </a:r>
            <a:r>
              <a:rPr lang="fi-FI" sz="1200" b="1" dirty="0" smtClean="0">
                <a:solidFill>
                  <a:srgbClr val="FF0000"/>
                </a:solidFill>
              </a:rPr>
              <a:t>8,54  </a:t>
            </a:r>
            <a:r>
              <a:rPr lang="fi-FI" sz="1200" b="1" dirty="0" smtClean="0">
                <a:solidFill>
                  <a:schemeClr val="tx2"/>
                </a:solidFill>
              </a:rPr>
              <a:t>8,58</a:t>
            </a:r>
            <a:r>
              <a:rPr lang="fi-FI" sz="1200" dirty="0" smtClean="0"/>
              <a:t>   (musiikkilinja 8,52 </a:t>
            </a:r>
            <a:r>
              <a:rPr lang="fi-FI" sz="1200" dirty="0"/>
              <a:t>p</a:t>
            </a:r>
            <a:r>
              <a:rPr lang="fi-FI" sz="1200" dirty="0" smtClean="0"/>
              <a:t>.  </a:t>
            </a:r>
            <a:r>
              <a:rPr lang="fi-FI" sz="1200" b="1" dirty="0" smtClean="0">
                <a:solidFill>
                  <a:srgbClr val="FF0000"/>
                </a:solidFill>
              </a:rPr>
              <a:t>8,73p</a:t>
            </a:r>
            <a:r>
              <a:rPr lang="fi-FI" sz="1200" b="1" dirty="0" smtClean="0">
                <a:solidFill>
                  <a:schemeClr val="tx2"/>
                </a:solidFill>
              </a:rPr>
              <a:t>. 9,07p. </a:t>
            </a:r>
            <a:r>
              <a:rPr lang="fi-FI" sz="1200" dirty="0" smtClean="0"/>
              <a:t>)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 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Sammon keskuslukio</a:t>
            </a:r>
            <a:r>
              <a:rPr lang="fi-FI" sz="1200" dirty="0"/>
              <a:t>	</a:t>
            </a:r>
            <a:r>
              <a:rPr lang="fi-FI" sz="1200" dirty="0" smtClean="0"/>
              <a:t>	8,25  </a:t>
            </a:r>
            <a:r>
              <a:rPr lang="fi-FI" sz="1200" b="1" dirty="0" smtClean="0">
                <a:solidFill>
                  <a:srgbClr val="FF0000"/>
                </a:solidFill>
              </a:rPr>
              <a:t>8,33 </a:t>
            </a:r>
            <a:r>
              <a:rPr lang="fi-FI" sz="1200" b="1" dirty="0" smtClean="0">
                <a:solidFill>
                  <a:schemeClr val="tx2"/>
                </a:solidFill>
              </a:rPr>
              <a:t>8,46</a:t>
            </a:r>
            <a:r>
              <a:rPr lang="fi-FI" sz="1200" dirty="0" smtClean="0"/>
              <a:t>  (</a:t>
            </a:r>
            <a:r>
              <a:rPr lang="fi-FI" sz="1200" dirty="0" err="1" smtClean="0"/>
              <a:t>urheilul</a:t>
            </a:r>
            <a:r>
              <a:rPr lang="fi-FI" sz="1200" dirty="0" smtClean="0"/>
              <a:t>. 15,74 </a:t>
            </a:r>
            <a:r>
              <a:rPr lang="fi-FI" sz="1200" dirty="0"/>
              <a:t>p</a:t>
            </a:r>
            <a:r>
              <a:rPr lang="fi-FI" sz="1200" dirty="0" smtClean="0"/>
              <a:t>. </a:t>
            </a:r>
            <a:r>
              <a:rPr lang="fi-FI" sz="1200" b="1" dirty="0" smtClean="0">
                <a:solidFill>
                  <a:srgbClr val="FF0000"/>
                </a:solidFill>
              </a:rPr>
              <a:t>14,95 </a:t>
            </a:r>
            <a:r>
              <a:rPr lang="fi-FI" sz="1200" b="1" dirty="0" smtClean="0">
                <a:solidFill>
                  <a:schemeClr val="tx2"/>
                </a:solidFill>
              </a:rPr>
              <a:t>15,15</a:t>
            </a:r>
            <a:r>
              <a:rPr lang="fi-FI" sz="1200" dirty="0" smtClean="0"/>
              <a:t>) (</a:t>
            </a:r>
            <a:r>
              <a:rPr lang="fi-FI" sz="1200" dirty="0" err="1" smtClean="0"/>
              <a:t>viestintäl</a:t>
            </a:r>
            <a:r>
              <a:rPr lang="fi-FI" sz="1200" dirty="0" smtClean="0"/>
              <a:t>. 12,06p</a:t>
            </a:r>
            <a:r>
              <a:rPr lang="fi-FI" sz="1200" b="1" dirty="0" smtClean="0">
                <a:solidFill>
                  <a:srgbClr val="FF0000"/>
                </a:solidFill>
              </a:rPr>
              <a:t>. 11,06,</a:t>
            </a:r>
            <a:r>
              <a:rPr lang="fi-FI" sz="1200" b="1" dirty="0" smtClean="0">
                <a:solidFill>
                  <a:schemeClr val="tx2"/>
                </a:solidFill>
              </a:rPr>
              <a:t> 12,56</a:t>
            </a:r>
            <a:r>
              <a:rPr lang="fi-FI" sz="12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dirty="0"/>
              <a:t> </a:t>
            </a:r>
            <a:r>
              <a:rPr lang="fi-FI" sz="1200" b="1" dirty="0"/>
              <a:t> 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Tammerkosken lukio</a:t>
            </a:r>
            <a:r>
              <a:rPr lang="fi-FI" sz="1200" dirty="0"/>
              <a:t>	</a:t>
            </a:r>
            <a:r>
              <a:rPr lang="fi-FI" sz="1200" dirty="0" smtClean="0"/>
              <a:t>	8,0     </a:t>
            </a:r>
            <a:r>
              <a:rPr lang="fi-FI" sz="1200" b="1" dirty="0" smtClean="0">
                <a:solidFill>
                  <a:srgbClr val="FF0000"/>
                </a:solidFill>
              </a:rPr>
              <a:t>8,00  </a:t>
            </a:r>
            <a:r>
              <a:rPr lang="fi-FI" sz="1200" b="1" dirty="0" smtClean="0">
                <a:solidFill>
                  <a:schemeClr val="tx2"/>
                </a:solidFill>
              </a:rPr>
              <a:t>8,25</a:t>
            </a:r>
            <a:r>
              <a:rPr lang="fi-FI" sz="1200" dirty="0" smtClean="0"/>
              <a:t> (kuvataidelinja 14,67 p. </a:t>
            </a:r>
            <a:r>
              <a:rPr lang="fi-FI" sz="1200" b="1" dirty="0" smtClean="0">
                <a:solidFill>
                  <a:srgbClr val="FF0000"/>
                </a:solidFill>
              </a:rPr>
              <a:t>14,67p. </a:t>
            </a:r>
            <a:r>
              <a:rPr lang="fi-FI" sz="1200" b="1" dirty="0" smtClean="0">
                <a:solidFill>
                  <a:schemeClr val="tx2"/>
                </a:solidFill>
              </a:rPr>
              <a:t>15,50p.</a:t>
            </a:r>
            <a:r>
              <a:rPr lang="fi-FI" sz="1200" dirty="0" smtClean="0"/>
              <a:t>)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dirty="0"/>
              <a:t> </a:t>
            </a:r>
            <a:r>
              <a:rPr lang="fi-FI" sz="1200" b="1" dirty="0"/>
              <a:t> 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Tampereen klassillinen </a:t>
            </a:r>
            <a:r>
              <a:rPr lang="fi-FI" sz="1200" b="1" dirty="0" smtClean="0"/>
              <a:t>lukio	</a:t>
            </a:r>
            <a:r>
              <a:rPr lang="fi-FI" sz="1200" dirty="0"/>
              <a:t>	</a:t>
            </a:r>
            <a:r>
              <a:rPr lang="fi-FI" sz="1200" dirty="0" smtClean="0"/>
              <a:t>8,83    </a:t>
            </a:r>
            <a:r>
              <a:rPr lang="fi-FI" sz="1200" b="1" dirty="0" smtClean="0">
                <a:solidFill>
                  <a:srgbClr val="FF0000"/>
                </a:solidFill>
              </a:rPr>
              <a:t>8,35</a:t>
            </a:r>
            <a:r>
              <a:rPr lang="fi-FI" sz="1200" dirty="0" smtClean="0"/>
              <a:t>  </a:t>
            </a:r>
            <a:r>
              <a:rPr lang="fi-FI" sz="1200" b="1" dirty="0" smtClean="0">
                <a:solidFill>
                  <a:schemeClr val="tx2"/>
                </a:solidFill>
              </a:rPr>
              <a:t>8,50</a:t>
            </a:r>
            <a:r>
              <a:rPr lang="fi-FI" sz="1200" dirty="0" smtClean="0"/>
              <a:t> (luonnontiedelinjan </a:t>
            </a:r>
            <a:r>
              <a:rPr lang="fi-FI" sz="1200" dirty="0"/>
              <a:t>painotettu keskiarvo </a:t>
            </a:r>
            <a:r>
              <a:rPr lang="fi-FI" sz="1200" dirty="0" smtClean="0"/>
              <a:t>9,56  </a:t>
            </a:r>
            <a:r>
              <a:rPr lang="fi-FI" sz="1200" b="1" dirty="0" smtClean="0">
                <a:solidFill>
                  <a:srgbClr val="FF0000"/>
                </a:solidFill>
              </a:rPr>
              <a:t>9,47  </a:t>
            </a:r>
            <a:r>
              <a:rPr lang="fi-FI" sz="1200" b="1" dirty="0" smtClean="0">
                <a:solidFill>
                  <a:schemeClr val="tx2"/>
                </a:solidFill>
              </a:rPr>
              <a:t>9,59</a:t>
            </a:r>
            <a:r>
              <a:rPr lang="fi-FI" sz="1200" dirty="0" smtClean="0"/>
              <a:t>)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dirty="0"/>
              <a:t> 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Tampereen lyseon lukio</a:t>
            </a:r>
            <a:r>
              <a:rPr lang="fi-FI" sz="1200" dirty="0"/>
              <a:t>	</a:t>
            </a:r>
            <a:r>
              <a:rPr lang="fi-FI" sz="1200" dirty="0" smtClean="0"/>
              <a:t>	8,92    </a:t>
            </a:r>
            <a:r>
              <a:rPr lang="fi-FI" sz="1200" b="1" dirty="0" smtClean="0">
                <a:solidFill>
                  <a:srgbClr val="FF0000"/>
                </a:solidFill>
              </a:rPr>
              <a:t>8,92  </a:t>
            </a:r>
            <a:r>
              <a:rPr lang="fi-FI" sz="1200" b="1" dirty="0" smtClean="0">
                <a:solidFill>
                  <a:schemeClr val="tx2"/>
                </a:solidFill>
              </a:rPr>
              <a:t>8,79</a:t>
            </a:r>
            <a:r>
              <a:rPr lang="fi-FI" sz="1200" dirty="0" smtClean="0"/>
              <a:t>  (IB-linja </a:t>
            </a:r>
            <a:r>
              <a:rPr lang="fi-FI" sz="1200" dirty="0" smtClean="0">
                <a:solidFill>
                  <a:schemeClr val="tx2"/>
                </a:solidFill>
              </a:rPr>
              <a:t>8,83 </a:t>
            </a:r>
            <a:r>
              <a:rPr lang="fi-FI" sz="1200" dirty="0">
                <a:solidFill>
                  <a:schemeClr val="tx2"/>
                </a:solidFill>
              </a:rPr>
              <a:t>p</a:t>
            </a:r>
            <a:r>
              <a:rPr lang="fi-FI" sz="1200" dirty="0" smtClean="0"/>
              <a:t>.) ( </a:t>
            </a:r>
            <a:r>
              <a:rPr lang="fi-FI" sz="1200" dirty="0" err="1" smtClean="0"/>
              <a:t>Eur.linja</a:t>
            </a:r>
            <a:r>
              <a:rPr lang="fi-FI" sz="1200" dirty="0" smtClean="0"/>
              <a:t> </a:t>
            </a:r>
            <a:r>
              <a:rPr lang="fi-FI" sz="1200" dirty="0"/>
              <a:t>keskiarvo </a:t>
            </a:r>
            <a:r>
              <a:rPr lang="fi-FI" sz="1200" dirty="0" smtClean="0"/>
              <a:t>8,81   </a:t>
            </a:r>
            <a:r>
              <a:rPr lang="fi-FI" sz="1200" b="1" dirty="0" smtClean="0">
                <a:solidFill>
                  <a:srgbClr val="FF0000"/>
                </a:solidFill>
              </a:rPr>
              <a:t>9,19   </a:t>
            </a:r>
            <a:r>
              <a:rPr lang="fi-FI" sz="1200" b="1" dirty="0" smtClean="0">
                <a:solidFill>
                  <a:schemeClr val="tx2"/>
                </a:solidFill>
              </a:rPr>
              <a:t>9,44</a:t>
            </a:r>
            <a:r>
              <a:rPr lang="fi-FI" sz="1200" dirty="0" smtClean="0"/>
              <a:t>)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Tampereen teknillinen lukio</a:t>
            </a:r>
            <a:r>
              <a:rPr lang="fi-FI" sz="1200" dirty="0"/>
              <a:t>	</a:t>
            </a:r>
            <a:r>
              <a:rPr lang="fi-FI" sz="1200" dirty="0" smtClean="0"/>
              <a:t>	7,58     </a:t>
            </a:r>
            <a:r>
              <a:rPr lang="fi-FI" sz="1200" b="1" dirty="0" smtClean="0">
                <a:solidFill>
                  <a:srgbClr val="FF0000"/>
                </a:solidFill>
              </a:rPr>
              <a:t>7,58 </a:t>
            </a:r>
            <a:r>
              <a:rPr lang="fi-FI" sz="1200" b="1" dirty="0" smtClean="0">
                <a:solidFill>
                  <a:schemeClr val="tx2"/>
                </a:solidFill>
              </a:rPr>
              <a:t> 7,75 </a:t>
            </a:r>
            <a:r>
              <a:rPr lang="fi-FI" sz="1200" dirty="0" smtClean="0"/>
              <a:t>(atk/matematiikkalinjan </a:t>
            </a:r>
            <a:r>
              <a:rPr lang="fi-FI" sz="1200" dirty="0"/>
              <a:t>keskiarvoraja </a:t>
            </a:r>
            <a:r>
              <a:rPr lang="fi-FI" sz="1200" dirty="0" smtClean="0"/>
              <a:t>7,79   </a:t>
            </a:r>
            <a:r>
              <a:rPr lang="fi-FI" sz="1200" b="1" dirty="0" smtClean="0">
                <a:solidFill>
                  <a:srgbClr val="FF0000"/>
                </a:solidFill>
              </a:rPr>
              <a:t>7,93  </a:t>
            </a:r>
            <a:r>
              <a:rPr lang="fi-FI" sz="1200" b="1" dirty="0" smtClean="0">
                <a:solidFill>
                  <a:schemeClr val="tx2"/>
                </a:solidFill>
              </a:rPr>
              <a:t>7,57</a:t>
            </a:r>
            <a:r>
              <a:rPr lang="fi-FI" sz="1200" dirty="0" smtClean="0"/>
              <a:t>)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Tampereen yhteiskoulun lukio</a:t>
            </a:r>
            <a:r>
              <a:rPr lang="fi-FI" sz="1200" dirty="0"/>
              <a:t>	</a:t>
            </a:r>
            <a:r>
              <a:rPr lang="fi-FI" sz="1200" b="1" dirty="0" smtClean="0">
                <a:solidFill>
                  <a:srgbClr val="FF0000"/>
                </a:solidFill>
              </a:rPr>
              <a:t>             </a:t>
            </a:r>
            <a:r>
              <a:rPr lang="fi-FI" sz="1200" dirty="0"/>
              <a:t>	</a:t>
            </a:r>
            <a:r>
              <a:rPr lang="fi-FI" sz="1200" dirty="0" smtClean="0"/>
              <a:t>ilmaisutaitolukio</a:t>
            </a:r>
            <a:r>
              <a:rPr lang="fi-FI" sz="1200" dirty="0"/>
              <a:t>, pisteraja </a:t>
            </a:r>
            <a:r>
              <a:rPr lang="fi-FI" sz="1200" dirty="0" smtClean="0"/>
              <a:t>8,89  </a:t>
            </a:r>
            <a:r>
              <a:rPr lang="fi-FI" sz="1200" b="1" dirty="0">
                <a:solidFill>
                  <a:srgbClr val="FF0000"/>
                </a:solidFill>
              </a:rPr>
              <a:t> </a:t>
            </a:r>
            <a:r>
              <a:rPr lang="fi-FI" sz="1200" b="1" dirty="0" smtClean="0">
                <a:solidFill>
                  <a:srgbClr val="FF0000"/>
                </a:solidFill>
              </a:rPr>
              <a:t>8,69p.</a:t>
            </a:r>
            <a:r>
              <a:rPr lang="fi-FI" sz="1200" dirty="0" smtClean="0">
                <a:solidFill>
                  <a:srgbClr val="FF0000"/>
                </a:solidFill>
              </a:rPr>
              <a:t> </a:t>
            </a:r>
            <a:r>
              <a:rPr lang="fi-FI" sz="1200" b="1" dirty="0" smtClean="0">
                <a:solidFill>
                  <a:schemeClr val="tx2"/>
                </a:solidFill>
              </a:rPr>
              <a:t>13,17p.</a:t>
            </a:r>
            <a:endParaRPr lang="fi-FI" sz="1200" b="1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Tampereen yliopiston normaalikoulun </a:t>
            </a:r>
            <a:r>
              <a:rPr lang="fi-FI" sz="1200" b="1" dirty="0" smtClean="0"/>
              <a:t>lukio </a:t>
            </a:r>
            <a:r>
              <a:rPr lang="fi-FI" sz="1200" dirty="0" smtClean="0"/>
              <a:t>8,17    </a:t>
            </a:r>
            <a:r>
              <a:rPr lang="fi-FI" sz="1200" b="1" dirty="0" smtClean="0">
                <a:solidFill>
                  <a:srgbClr val="FF0000"/>
                </a:solidFill>
              </a:rPr>
              <a:t>8,62</a:t>
            </a:r>
            <a:r>
              <a:rPr lang="fi-FI" sz="1200" dirty="0" smtClean="0"/>
              <a:t>  </a:t>
            </a:r>
            <a:r>
              <a:rPr lang="fi-FI" sz="1200" b="1" dirty="0" smtClean="0">
                <a:solidFill>
                  <a:schemeClr val="tx2"/>
                </a:solidFill>
              </a:rPr>
              <a:t>8,83 </a:t>
            </a:r>
            <a:r>
              <a:rPr lang="fi-FI" sz="1200" dirty="0" smtClean="0"/>
              <a:t>(Business-Norssi 8,2  </a:t>
            </a:r>
            <a:r>
              <a:rPr lang="fi-FI" sz="1200" b="1" dirty="0" smtClean="0">
                <a:solidFill>
                  <a:srgbClr val="FF0000"/>
                </a:solidFill>
              </a:rPr>
              <a:t>8,47 </a:t>
            </a:r>
            <a:r>
              <a:rPr lang="fi-FI" sz="1200" b="1" dirty="0" smtClean="0">
                <a:solidFill>
                  <a:schemeClr val="tx2"/>
                </a:solidFill>
              </a:rPr>
              <a:t> 8,33</a:t>
            </a:r>
            <a:r>
              <a:rPr lang="fi-FI" sz="1200" dirty="0" smtClean="0"/>
              <a:t>)(</a:t>
            </a:r>
            <a:r>
              <a:rPr lang="fi-FI" sz="1200" dirty="0" err="1" smtClean="0"/>
              <a:t>sirkustaidel</a:t>
            </a:r>
            <a:r>
              <a:rPr lang="fi-FI" sz="1200" dirty="0" smtClean="0"/>
              <a:t>. </a:t>
            </a:r>
            <a:r>
              <a:rPr lang="fi-FI" sz="1200" b="1" dirty="0" smtClean="0">
                <a:solidFill>
                  <a:srgbClr val="FF0000"/>
                </a:solidFill>
              </a:rPr>
              <a:t>16,34p. </a:t>
            </a:r>
            <a:r>
              <a:rPr lang="fi-FI" sz="1200" b="1" dirty="0" smtClean="0">
                <a:solidFill>
                  <a:schemeClr val="tx2"/>
                </a:solidFill>
              </a:rPr>
              <a:t>17,29p.</a:t>
            </a:r>
            <a:r>
              <a:rPr lang="fi-FI" sz="1200" dirty="0" smtClean="0"/>
              <a:t>)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Tampereen Rudolf Steiner-koulun lukio	</a:t>
            </a:r>
            <a:r>
              <a:rPr lang="fi-FI" sz="1200" dirty="0" smtClean="0"/>
              <a:t>7,0        </a:t>
            </a:r>
            <a:r>
              <a:rPr lang="fi-FI" sz="1200" b="1" dirty="0" smtClean="0">
                <a:solidFill>
                  <a:srgbClr val="FF0000"/>
                </a:solidFill>
              </a:rPr>
              <a:t>7,23</a:t>
            </a:r>
            <a:r>
              <a:rPr lang="fi-FI" sz="1200" dirty="0" smtClean="0"/>
              <a:t>  </a:t>
            </a:r>
            <a:r>
              <a:rPr lang="fi-FI" sz="1200" b="1" dirty="0" smtClean="0">
                <a:solidFill>
                  <a:schemeClr val="tx2"/>
                </a:solidFill>
              </a:rPr>
              <a:t>7,45</a:t>
            </a:r>
            <a:r>
              <a:rPr lang="fi-FI" sz="1200" dirty="0" smtClean="0"/>
              <a:t> 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Kangasalan lukio	</a:t>
            </a:r>
            <a:r>
              <a:rPr lang="fi-FI" sz="1200" b="1" dirty="0" smtClean="0"/>
              <a:t>	</a:t>
            </a:r>
            <a:r>
              <a:rPr lang="fi-FI" sz="1200" dirty="0" smtClean="0"/>
              <a:t>7,92      </a:t>
            </a:r>
            <a:r>
              <a:rPr lang="fi-FI" sz="1200" b="1" dirty="0" smtClean="0">
                <a:solidFill>
                  <a:srgbClr val="FF0000"/>
                </a:solidFill>
              </a:rPr>
              <a:t>7,83  </a:t>
            </a:r>
            <a:r>
              <a:rPr lang="fi-FI" sz="1200" b="1" dirty="0" smtClean="0">
                <a:solidFill>
                  <a:schemeClr val="tx2"/>
                </a:solidFill>
              </a:rPr>
              <a:t>7,75</a:t>
            </a:r>
            <a:r>
              <a:rPr lang="fi-FI" sz="1200" dirty="0" smtClean="0"/>
              <a:t> </a:t>
            </a:r>
            <a:r>
              <a:rPr lang="fi-FI" sz="1200" dirty="0" smtClean="0">
                <a:solidFill>
                  <a:srgbClr val="FF0000"/>
                </a:solidFill>
              </a:rPr>
              <a:t>   </a:t>
            </a:r>
            <a:r>
              <a:rPr lang="fi-FI" sz="1200" dirty="0" smtClean="0"/>
              <a:t>(musiikkilinja 15,00 p. </a:t>
            </a:r>
            <a:r>
              <a:rPr lang="fi-FI" sz="1200" b="1" dirty="0" smtClean="0">
                <a:solidFill>
                  <a:srgbClr val="FF0000"/>
                </a:solidFill>
              </a:rPr>
              <a:t>16,24p , </a:t>
            </a:r>
            <a:r>
              <a:rPr lang="fi-FI" sz="1200" b="1" dirty="0" smtClean="0">
                <a:solidFill>
                  <a:schemeClr val="tx2"/>
                </a:solidFill>
              </a:rPr>
              <a:t>17,17p.</a:t>
            </a:r>
            <a:r>
              <a:rPr lang="fi-FI" sz="1200" dirty="0" smtClean="0"/>
              <a:t>)</a:t>
            </a:r>
            <a:endParaRPr lang="fi-FI" sz="1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Pälkäneen lukio	</a:t>
            </a:r>
            <a:r>
              <a:rPr lang="fi-FI" sz="1200" b="1" dirty="0" smtClean="0"/>
              <a:t>	</a:t>
            </a:r>
            <a:r>
              <a:rPr lang="fi-FI" sz="1200" dirty="0" smtClean="0"/>
              <a:t>7,0 </a:t>
            </a:r>
            <a:r>
              <a:rPr lang="fi-FI" sz="1200" dirty="0" smtClean="0">
                <a:solidFill>
                  <a:srgbClr val="FF0000"/>
                </a:solidFill>
              </a:rPr>
              <a:t>        </a:t>
            </a:r>
            <a:r>
              <a:rPr lang="fi-FI" sz="1200" b="1" dirty="0" smtClean="0">
                <a:solidFill>
                  <a:srgbClr val="FF0000"/>
                </a:solidFill>
              </a:rPr>
              <a:t>7,08  </a:t>
            </a:r>
            <a:r>
              <a:rPr lang="fi-FI" sz="1200" b="1" dirty="0" smtClean="0">
                <a:solidFill>
                  <a:schemeClr val="tx2"/>
                </a:solidFill>
              </a:rPr>
              <a:t>7,0</a:t>
            </a:r>
            <a:endParaRPr lang="fi-FI" sz="1200" b="1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/>
              <a:t>Tietotien lukio 		</a:t>
            </a:r>
            <a:r>
              <a:rPr lang="fi-FI" sz="1200" dirty="0" smtClean="0"/>
              <a:t>7,23       </a:t>
            </a:r>
            <a:r>
              <a:rPr lang="fi-FI" sz="1200" b="1" dirty="0" smtClean="0">
                <a:solidFill>
                  <a:srgbClr val="FF0000"/>
                </a:solidFill>
              </a:rPr>
              <a:t>7,25</a:t>
            </a:r>
            <a:r>
              <a:rPr lang="fi-FI" sz="1200" dirty="0" smtClean="0"/>
              <a:t>	</a:t>
            </a:r>
            <a:r>
              <a:rPr lang="fi-FI" sz="1200" b="1" dirty="0" smtClean="0">
                <a:solidFill>
                  <a:schemeClr val="tx2"/>
                </a:solidFill>
              </a:rPr>
              <a:t>7,25</a:t>
            </a:r>
            <a:r>
              <a:rPr lang="fi-FI" sz="1200" dirty="0" smtClean="0"/>
              <a:t> (englanninkielinen linja 7,33  </a:t>
            </a:r>
            <a:r>
              <a:rPr lang="fi-FI" sz="1200" b="1" dirty="0" smtClean="0">
                <a:solidFill>
                  <a:srgbClr val="FF0000"/>
                </a:solidFill>
              </a:rPr>
              <a:t>7,25</a:t>
            </a:r>
            <a:r>
              <a:rPr lang="fi-FI" sz="1200" dirty="0" smtClean="0"/>
              <a:t> 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b="1" dirty="0" smtClean="0"/>
              <a:t>Oriveden lukio 		</a:t>
            </a:r>
            <a:r>
              <a:rPr lang="fi-FI" sz="1200" dirty="0" smtClean="0"/>
              <a:t>7,25       </a:t>
            </a:r>
            <a:r>
              <a:rPr lang="fi-FI" sz="1200" b="1" dirty="0" smtClean="0">
                <a:solidFill>
                  <a:srgbClr val="FF0000"/>
                </a:solidFill>
              </a:rPr>
              <a:t>7,25   </a:t>
            </a:r>
            <a:r>
              <a:rPr lang="fi-FI" sz="1200" b="1" dirty="0" smtClean="0">
                <a:solidFill>
                  <a:schemeClr val="tx2"/>
                </a:solidFill>
              </a:rPr>
              <a:t>7,25 </a:t>
            </a:r>
            <a:r>
              <a:rPr lang="fi-FI" sz="1200" b="1" dirty="0" smtClean="0">
                <a:solidFill>
                  <a:srgbClr val="FF0000"/>
                </a:solidFill>
              </a:rPr>
              <a:t> (kirj.l.15,00p. /lentopallol.14,15p. /urh.l.13,85p.)</a:t>
            </a:r>
            <a:endParaRPr lang="fi-FI" sz="1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dirty="0" smtClean="0"/>
              <a:t> 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pPr eaLnBrk="1" hangingPunct="1"/>
            <a:r>
              <a:rPr lang="fi-FI" altLang="fi-FI" smtClean="0">
                <a:cs typeface="Times New Roman" panose="02020603050405020304" pitchFamily="18" charset="0"/>
              </a:rPr>
              <a:t>Vaihtoehdot 9. luokan jälkeen</a:t>
            </a:r>
            <a:endParaRPr lang="en-GB" altLang="fi-FI" smtClean="0"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8229600" cy="4968875"/>
          </a:xfrm>
        </p:spPr>
        <p:txBody>
          <a:bodyPr rtlCol="0"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b="1" dirty="0" smtClean="0"/>
              <a:t>1</a:t>
            </a:r>
            <a:r>
              <a:rPr lang="fi-FI" sz="1600" b="1" dirty="0"/>
              <a:t>. Ammatillinen koulutus (1.1.2018 muutoksia tutkintorakenteeseen)</a:t>
            </a:r>
            <a:endParaRPr lang="fi-FI" sz="1600" dirty="0"/>
          </a:p>
          <a:p>
            <a:pPr>
              <a:defRPr/>
            </a:pPr>
            <a:r>
              <a:rPr lang="en-GB" sz="1200" dirty="0" err="1"/>
              <a:t>Perustutkinto</a:t>
            </a:r>
            <a:r>
              <a:rPr lang="en-GB" sz="1200" dirty="0"/>
              <a:t> 				( </a:t>
            </a:r>
            <a:r>
              <a:rPr lang="en-GB" sz="1200" dirty="0" err="1"/>
              <a:t>koulutusalat</a:t>
            </a:r>
            <a:r>
              <a:rPr lang="en-GB" sz="1200" dirty="0"/>
              <a:t> 8</a:t>
            </a:r>
            <a:r>
              <a:rPr lang="en-GB" sz="1200" dirty="0" smtClean="0"/>
              <a:t>, </a:t>
            </a:r>
            <a:r>
              <a:rPr lang="en-GB" sz="1200" dirty="0" err="1"/>
              <a:t>perustutkintoja</a:t>
            </a:r>
            <a:r>
              <a:rPr lang="en-GB" sz="1200" dirty="0"/>
              <a:t> 43 )</a:t>
            </a:r>
            <a:endParaRPr lang="fi-FI" sz="1200" dirty="0"/>
          </a:p>
          <a:p>
            <a:pPr>
              <a:defRPr/>
            </a:pPr>
            <a:r>
              <a:rPr lang="en-GB" sz="1200" dirty="0" err="1"/>
              <a:t>Perustutkinto</a:t>
            </a:r>
            <a:r>
              <a:rPr lang="en-GB" sz="1200" dirty="0"/>
              <a:t> + </a:t>
            </a:r>
            <a:r>
              <a:rPr lang="en-GB" sz="1200" dirty="0" err="1" smtClean="0"/>
              <a:t>lukio</a:t>
            </a:r>
            <a:r>
              <a:rPr lang="en-GB" sz="1200" dirty="0" smtClean="0"/>
              <a:t>	</a:t>
            </a:r>
          </a:p>
          <a:p>
            <a:pPr>
              <a:defRPr/>
            </a:pPr>
            <a:r>
              <a:rPr lang="fi-FI" sz="1200" dirty="0" smtClean="0"/>
              <a:t>Yhdistelmätutkinto (esim. </a:t>
            </a:r>
            <a:r>
              <a:rPr lang="fi-FI" sz="1200" dirty="0" err="1" smtClean="0"/>
              <a:t>koneasentaja+sähköasentaja</a:t>
            </a:r>
            <a:r>
              <a:rPr lang="fi-FI" sz="1200" dirty="0" smtClean="0"/>
              <a:t>)</a:t>
            </a:r>
            <a:r>
              <a:rPr lang="fi-FI" sz="1200" dirty="0"/>
              <a:t> </a:t>
            </a:r>
            <a:r>
              <a:rPr lang="en-GB" sz="1200" dirty="0"/>
              <a:t>	</a:t>
            </a:r>
            <a:endParaRPr lang="fi-FI" sz="1200" dirty="0"/>
          </a:p>
          <a:p>
            <a:pPr>
              <a:defRPr/>
            </a:pPr>
            <a:r>
              <a:rPr lang="fi-FI" sz="1200" dirty="0"/>
              <a:t>Perustutkinto +yo-kirjoitukset </a:t>
            </a:r>
            <a:endParaRPr lang="fi-FI" sz="1200" dirty="0" smtClean="0"/>
          </a:p>
          <a:p>
            <a:pPr>
              <a:defRPr/>
            </a:pPr>
            <a:r>
              <a:rPr lang="fi-FI" sz="1200" dirty="0" smtClean="0"/>
              <a:t>Perustutkinto AMK-polku</a:t>
            </a:r>
            <a:r>
              <a:rPr lang="fi-FI" sz="1200" dirty="0"/>
              <a:t>				</a:t>
            </a:r>
          </a:p>
          <a:p>
            <a:pPr>
              <a:defRPr/>
            </a:pPr>
            <a:r>
              <a:rPr lang="fi-FI" sz="1200" dirty="0"/>
              <a:t>Perustutkinto + urheilu-ura					     </a:t>
            </a:r>
          </a:p>
          <a:p>
            <a:pPr>
              <a:defRPr/>
            </a:pPr>
            <a:r>
              <a:rPr lang="fi-FI" sz="1200" dirty="0"/>
              <a:t>Perustutkinto + oppisopimus 			</a:t>
            </a:r>
            <a:endParaRPr lang="fi-FI" sz="1200" dirty="0" smtClean="0"/>
          </a:p>
          <a:p>
            <a:pPr>
              <a:defRPr/>
            </a:pPr>
            <a:r>
              <a:rPr lang="fi-FI" sz="1200" b="1" u="sng" dirty="0" smtClean="0"/>
              <a:t>HOKS= henkilökohtainen osaamisen kehittämissuunnitelma</a:t>
            </a:r>
            <a:r>
              <a:rPr lang="fi-FI" sz="1200" dirty="0" smtClean="0"/>
              <a:t>		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b="1" dirty="0" smtClean="0"/>
              <a:t>2</a:t>
            </a:r>
            <a:r>
              <a:rPr lang="fi-FI" sz="1600" b="1" dirty="0"/>
              <a:t>. Lukiokoulutus</a:t>
            </a:r>
            <a:r>
              <a:rPr lang="fi-FI" sz="1600" dirty="0"/>
              <a:t>			</a:t>
            </a:r>
            <a:r>
              <a:rPr lang="en-GB" sz="1600" dirty="0"/>
              <a:t>3-4v</a:t>
            </a:r>
            <a:r>
              <a:rPr lang="en-GB" sz="1200" dirty="0"/>
              <a:t>	</a:t>
            </a:r>
            <a:endParaRPr lang="fi-FI" sz="1200" dirty="0"/>
          </a:p>
          <a:p>
            <a:pPr>
              <a:defRPr/>
            </a:pPr>
            <a:r>
              <a:rPr lang="en-GB" sz="1200" dirty="0"/>
              <a:t>Ns. </a:t>
            </a:r>
            <a:r>
              <a:rPr lang="en-GB" sz="1200" dirty="0" err="1"/>
              <a:t>yleislukiot</a:t>
            </a:r>
            <a:endParaRPr lang="fi-FI" sz="1200" dirty="0"/>
          </a:p>
          <a:p>
            <a:pPr>
              <a:defRPr/>
            </a:pPr>
            <a:r>
              <a:rPr lang="fi-FI" sz="1200" dirty="0"/>
              <a:t>Erityisen koulutustehtävän saaneet lukiot (vain </a:t>
            </a:r>
            <a:r>
              <a:rPr lang="fi-FI" sz="1200" b="1" dirty="0"/>
              <a:t>valtakunnalliset </a:t>
            </a:r>
            <a:r>
              <a:rPr lang="fi-FI" sz="1200" dirty="0"/>
              <a:t>mainittu)</a:t>
            </a:r>
          </a:p>
          <a:p>
            <a:pPr>
              <a:defRPr/>
            </a:pPr>
            <a:r>
              <a:rPr lang="fi-FI" sz="1200" dirty="0"/>
              <a:t>Hatanpään lukio, musiikkilinja ja musiikkiteatterilinja</a:t>
            </a:r>
          </a:p>
          <a:p>
            <a:pPr>
              <a:defRPr/>
            </a:pPr>
            <a:r>
              <a:rPr lang="fi-FI" sz="1200" dirty="0"/>
              <a:t>Sammon lukio, urheilulinja</a:t>
            </a:r>
          </a:p>
          <a:p>
            <a:pPr>
              <a:defRPr/>
            </a:pPr>
            <a:r>
              <a:rPr lang="fi-FI" sz="1200" dirty="0"/>
              <a:t>Tammerkosken lukio, kuvataide- ja </a:t>
            </a:r>
            <a:r>
              <a:rPr lang="fi-FI" sz="1200" dirty="0" smtClean="0"/>
              <a:t>designlinja</a:t>
            </a:r>
          </a:p>
          <a:p>
            <a:pPr>
              <a:defRPr/>
            </a:pPr>
            <a:r>
              <a:rPr lang="fi-FI" sz="1200" dirty="0" smtClean="0"/>
              <a:t>Tampereen </a:t>
            </a:r>
            <a:r>
              <a:rPr lang="fi-FI" sz="1200" dirty="0"/>
              <a:t>k</a:t>
            </a:r>
            <a:r>
              <a:rPr lang="fi-FI" sz="1200" dirty="0" smtClean="0"/>
              <a:t>lassillinen lukio, luonnontiedelinja</a:t>
            </a:r>
            <a:endParaRPr lang="fi-FI" sz="1200" dirty="0"/>
          </a:p>
          <a:p>
            <a:pPr>
              <a:defRPr/>
            </a:pPr>
            <a:r>
              <a:rPr lang="fi-FI" sz="1200" dirty="0"/>
              <a:t>Tampereen yhteiskoulun lukio, ilmaisutaitolinja</a:t>
            </a:r>
          </a:p>
          <a:p>
            <a:pPr>
              <a:defRPr/>
            </a:pPr>
            <a:r>
              <a:rPr lang="fi-FI" sz="1200" dirty="0"/>
              <a:t>Kansainväliseen yo-tutkintoon johtava </a:t>
            </a:r>
            <a:r>
              <a:rPr lang="fi-FI" sz="1200" dirty="0" smtClean="0"/>
              <a:t>tutkinto, </a:t>
            </a:r>
            <a:r>
              <a:rPr lang="fi-FI" sz="1200" dirty="0"/>
              <a:t>Tampereen lyseon lukio, IB-linja</a:t>
            </a:r>
          </a:p>
          <a:p>
            <a:pPr>
              <a:defRPr/>
            </a:pPr>
            <a:r>
              <a:rPr lang="fi-FI" sz="1200" dirty="0"/>
              <a:t>Steiner-lukio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200" dirty="0"/>
              <a:t> </a:t>
            </a:r>
            <a:r>
              <a:rPr lang="fi-FI" sz="1600" b="1" dirty="0" smtClean="0"/>
              <a:t>3</a:t>
            </a:r>
            <a:r>
              <a:rPr lang="fi-FI" sz="1600" b="1" dirty="0"/>
              <a:t>. Lisäopetus (Kangasalan TÄYSOSUMA) / Valma (=ammatilliseen koulutukseen valmentava</a:t>
            </a:r>
            <a:r>
              <a:rPr lang="fi-FI" sz="1600" b="1" dirty="0" smtClean="0"/>
              <a:t>)</a:t>
            </a:r>
            <a:endParaRPr lang="fi-FI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b="1" dirty="0"/>
              <a:t>4. Kansanopistot </a:t>
            </a:r>
            <a:r>
              <a:rPr lang="fi-FI" sz="1600" dirty="0"/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600" b="1" dirty="0"/>
              <a:t>5. Oppisopimuskoulutus</a:t>
            </a:r>
            <a:endParaRPr lang="fi-FI" sz="1600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GB" sz="16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60575"/>
            <a:ext cx="23764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>
          <a:xfrm>
            <a:off x="474663" y="115888"/>
            <a:ext cx="8229600" cy="1873250"/>
          </a:xfrm>
        </p:spPr>
        <p:txBody>
          <a:bodyPr/>
          <a:lstStyle/>
          <a:p>
            <a:r>
              <a:rPr lang="fi-FI" altLang="fi-FI" sz="3200" b="1" smtClean="0"/>
              <a:t/>
            </a:r>
            <a:br>
              <a:rPr lang="fi-FI" altLang="fi-FI" sz="3200" b="1" smtClean="0"/>
            </a:br>
            <a:r>
              <a:rPr lang="fi-FI" altLang="fi-FI" sz="3200" b="1" smtClean="0"/>
              <a:t/>
            </a:r>
            <a:br>
              <a:rPr lang="fi-FI" altLang="fi-FI" sz="3200" b="1" smtClean="0"/>
            </a:br>
            <a:r>
              <a:rPr lang="fi-FI" altLang="fi-FI" sz="4000" b="1" smtClean="0"/>
              <a:t>Yhteishaun aikataulu</a:t>
            </a:r>
            <a:r>
              <a:rPr lang="fi-FI" altLang="fi-FI" sz="4000" b="1" u="sng" smtClean="0">
                <a:solidFill>
                  <a:srgbClr val="FF0000"/>
                </a:solidFill>
              </a:rPr>
              <a:t/>
            </a:r>
            <a:br>
              <a:rPr lang="fi-FI" altLang="fi-FI" sz="4000" b="1" u="sng" smtClean="0">
                <a:solidFill>
                  <a:srgbClr val="FF0000"/>
                </a:solidFill>
              </a:rPr>
            </a:br>
            <a:r>
              <a:rPr lang="fi-FI" altLang="fi-FI" sz="3200" smtClean="0"/>
              <a:t>Lisätietoja ja hakeminen: </a:t>
            </a:r>
            <a:r>
              <a:rPr lang="fi-FI" altLang="fi-FI" sz="3200" smtClean="0">
                <a:hlinkClick r:id="rId2"/>
              </a:rPr>
              <a:t>www.opintopolku.fi</a:t>
            </a:r>
            <a:r>
              <a:rPr lang="fi-FI" altLang="fi-FI" smtClean="0"/>
              <a:t/>
            </a:r>
            <a:br>
              <a:rPr lang="fi-FI" altLang="fi-FI" smtClean="0"/>
            </a:br>
            <a:endParaRPr lang="fi-FI" alt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fi-FI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i-FI" b="1" dirty="0" smtClean="0"/>
              <a:t>Yhteishaku ammatilliseen koulutukseen ja lukiokoulutukseen</a:t>
            </a:r>
            <a:r>
              <a:rPr lang="fi-FI" dirty="0" smtClean="0"/>
              <a:t> </a:t>
            </a:r>
            <a:r>
              <a:rPr lang="fi-FI" b="1" dirty="0"/>
              <a:t> </a:t>
            </a:r>
            <a:r>
              <a:rPr lang="fi-FI" b="1" dirty="0" smtClean="0"/>
              <a:t>helmi-maaliskuu 2021</a:t>
            </a:r>
            <a:endParaRPr lang="fi-FI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fi-FI" b="1" dirty="0" smtClean="0"/>
              <a:t>Erityisopetuksen haku</a:t>
            </a:r>
            <a:r>
              <a:rPr lang="fi-FI" dirty="0" smtClean="0"/>
              <a:t> </a:t>
            </a:r>
            <a:r>
              <a:rPr lang="fi-FI" b="1" dirty="0" err="1" smtClean="0"/>
              <a:t>maalis</a:t>
            </a:r>
            <a:r>
              <a:rPr lang="fi-FI" b="1" dirty="0" smtClean="0"/>
              <a:t>-huhtikuu 2021</a:t>
            </a:r>
            <a:endParaRPr lang="fi-FI" b="1" u="sng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fi-FI" b="1" dirty="0" smtClean="0"/>
              <a:t>Perusopetuksen jälkeisten valmistavien koulutusten haku</a:t>
            </a:r>
            <a:r>
              <a:rPr lang="fi-FI" dirty="0" smtClean="0"/>
              <a:t> </a:t>
            </a:r>
            <a:r>
              <a:rPr lang="fi-FI" b="1" dirty="0" smtClean="0"/>
              <a:t>touko-heinäkuu 2021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i-FI" b="1" dirty="0" smtClean="0"/>
              <a:t>Yhteishaun tulokset kesäkuu 2021</a:t>
            </a:r>
            <a:endParaRPr lang="fi-FI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dirty="0" smtClean="0"/>
              <a:t> 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Yhteishaku 2021</a:t>
            </a:r>
            <a:endParaRPr lang="en-GB" altLang="fi-FI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341438"/>
            <a:ext cx="4038600" cy="4784725"/>
          </a:xfrm>
        </p:spPr>
        <p:txBody>
          <a:bodyPr/>
          <a:lstStyle/>
          <a:p>
            <a:pPr eaLnBrk="1" hangingPunct="1"/>
            <a:r>
              <a:rPr lang="fi-FI" altLang="fi-FI" sz="1800" dirty="0" smtClean="0"/>
              <a:t>Haku tapahtuu sähköisesti </a:t>
            </a:r>
            <a:r>
              <a:rPr lang="fi-FI" altLang="fi-FI" sz="1800" dirty="0" smtClean="0">
                <a:hlinkClick r:id="rId2"/>
              </a:rPr>
              <a:t>www.opintopolku.fi</a:t>
            </a:r>
            <a:endParaRPr lang="fi-FI" altLang="fi-FI" sz="1800" dirty="0" smtClean="0"/>
          </a:p>
          <a:p>
            <a:pPr eaLnBrk="1" hangingPunct="1"/>
            <a:r>
              <a:rPr lang="fi-FI" altLang="fi-FI" sz="1800" dirty="0" smtClean="0"/>
              <a:t>Haun voi tehdä koulussa tai kotona nuoren ja huoltajan yhteistyönä.</a:t>
            </a:r>
          </a:p>
          <a:p>
            <a:pPr eaLnBrk="1" hangingPunct="1"/>
            <a:r>
              <a:rPr lang="fi-FI" altLang="fi-FI" sz="1800" dirty="0" smtClean="0"/>
              <a:t>Mahdollisuus hakea koko Suomen toisen asteen oppilaitoksiin.</a:t>
            </a:r>
          </a:p>
          <a:p>
            <a:pPr eaLnBrk="1" hangingPunct="1"/>
            <a:r>
              <a:rPr lang="fi-FI" altLang="fi-FI" sz="1800" dirty="0" smtClean="0"/>
              <a:t>Hakemuksessa voi esittää </a:t>
            </a:r>
            <a:r>
              <a:rPr lang="fi-FI" altLang="fi-FI" sz="1800" dirty="0" smtClean="0">
                <a:solidFill>
                  <a:schemeClr val="tx2"/>
                </a:solidFill>
              </a:rPr>
              <a:t>5</a:t>
            </a:r>
            <a:r>
              <a:rPr lang="fi-FI" altLang="fi-FI" sz="1800" dirty="0" smtClean="0"/>
              <a:t> </a:t>
            </a:r>
            <a:r>
              <a:rPr lang="fi-FI" altLang="fi-FI" sz="1800" dirty="0" smtClean="0">
                <a:solidFill>
                  <a:schemeClr val="tx2"/>
                </a:solidFill>
              </a:rPr>
              <a:t>hakutoivetta</a:t>
            </a:r>
            <a:r>
              <a:rPr lang="fi-FI" altLang="fi-FI" sz="1800" dirty="0" smtClean="0"/>
              <a:t> </a:t>
            </a:r>
            <a:r>
              <a:rPr lang="fi-FI" altLang="fi-FI" sz="1800" dirty="0" smtClean="0">
                <a:solidFill>
                  <a:schemeClr val="tx2"/>
                </a:solidFill>
              </a:rPr>
              <a:t>tärkeysjärjestyksessä </a:t>
            </a:r>
            <a:r>
              <a:rPr lang="fi-FI" altLang="fi-FI" sz="1800" dirty="0" smtClean="0"/>
              <a:t>(ammatillisia oppilaitoksia ja lukioita)</a:t>
            </a:r>
            <a:endParaRPr lang="fi-FI" altLang="fi-FI" sz="1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fi-FI" altLang="fi-FI" sz="1800" dirty="0" smtClean="0"/>
              <a:t>Hakujärjestystä ei voi hakuajan päättymisen jälkeen muuttaa!=&gt; Hakija valitaan yhteen, ylimpään hakutoiveeseensa, mihin hänen pisteensä/keskiarvonsa riittävät.</a:t>
            </a:r>
            <a:endParaRPr lang="en-GB" altLang="fi-FI" sz="1800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fi-FI" sz="2000" dirty="0" smtClean="0">
                <a:solidFill>
                  <a:srgbClr val="000099"/>
                </a:solidFill>
                <a:cs typeface="Arial" charset="0"/>
              </a:rPr>
              <a:t>Harkintaan perustuva valinta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800" dirty="0" smtClean="0">
                <a:cs typeface="Arial" charset="0"/>
              </a:rPr>
              <a:t>Oppilaitos voi valita </a:t>
            </a:r>
            <a:r>
              <a:rPr lang="fi-FI" sz="1800" u="sng" dirty="0" smtClean="0">
                <a:cs typeface="Arial" charset="0"/>
              </a:rPr>
              <a:t>ammatilliseen koulutukseen</a:t>
            </a:r>
            <a:r>
              <a:rPr lang="fi-FI" sz="1800" dirty="0" smtClean="0">
                <a:cs typeface="Arial" charset="0"/>
              </a:rPr>
              <a:t> opiskelijan henkilöön liittyvien syiden perusteella korkeintaan 30% opiskelijoista </a:t>
            </a:r>
            <a:r>
              <a:rPr lang="fi-FI" sz="1800" u="sng" dirty="0" smtClean="0">
                <a:cs typeface="Arial" charset="0"/>
              </a:rPr>
              <a:t>pistejärjestyksestä riippumatta.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800" dirty="0" smtClean="0">
                <a:cs typeface="Arial" charset="0"/>
              </a:rPr>
              <a:t>Tällaisia syitä voivat olla esim.  oppimisvaikeudet, sosiaaliset syyt tai todistusten vertailuvaikeudet.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800" dirty="0" smtClean="0">
                <a:cs typeface="Arial" charset="0"/>
              </a:rPr>
              <a:t>Tuoreet lausunnot/liitteet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i-FI" sz="1800" dirty="0" smtClean="0">
                <a:cs typeface="Arial" charset="0"/>
              </a:rPr>
              <a:t>Lisätietoa asiasta </a:t>
            </a:r>
            <a:r>
              <a:rPr lang="fi-FI" sz="1800" dirty="0" err="1" smtClean="0">
                <a:cs typeface="Arial" charset="0"/>
              </a:rPr>
              <a:t>JO-vanhempainillassa</a:t>
            </a:r>
            <a:r>
              <a:rPr lang="fi-FI" sz="1800" dirty="0" smtClean="0">
                <a:cs typeface="Arial" charset="0"/>
              </a:rPr>
              <a:t>. 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fi-FI" sz="1800" dirty="0" smtClean="0"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fi-FI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fi-FI" altLang="fi-FI" sz="3200" smtClean="0"/>
              <a:t>Harkintaan perustuva valinta</a:t>
            </a:r>
            <a:r>
              <a:rPr lang="fi-FI" altLang="fi-FI" smtClean="0"/>
              <a:t/>
            </a:r>
            <a:br>
              <a:rPr lang="fi-FI" altLang="fi-FI" smtClean="0"/>
            </a:br>
            <a:r>
              <a:rPr lang="fi-FI" altLang="fi-FI" sz="1600" smtClean="0"/>
              <a:t>Harkintaan perustuvassa valinnassa hakeva on aina mukana myös normaalissa pistelaskentaan perustuvassa valinnassa.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800" b="1" dirty="0"/>
              <a:t>Erityisiä syitä harkintaan perustuvaan valintaan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800" b="1" u="sng" dirty="0"/>
              <a:t>Oppimisvaikeudet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800" dirty="0"/>
              <a:t>Kun hakijalla on todettuja oppimisvaikeuksia, jotka ovat vaikuttaneet opintomenestykseen. </a:t>
            </a:r>
            <a:r>
              <a:rPr lang="fi-FI" sz="1800" b="1" dirty="0"/>
              <a:t>Hakemuksen liitteeksi tarvitaan lääkärin, erityisopettajan tai psykologin lausunto.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800" b="1" u="sng" dirty="0"/>
              <a:t>Sosiaaliset syyt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800" dirty="0"/>
              <a:t>Kun hakijalla on henkilökohtaiseen tai perheen tilanteeseen liittyviä erityisiä syitä, jotka ovat vaikuttaneet opintomenestykseen.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400" b="1" dirty="0"/>
              <a:t>Oppimisvalmiuksia mittaava koe </a:t>
            </a:r>
            <a:r>
              <a:rPr lang="fi-FI" sz="1400" b="1" dirty="0" smtClean="0"/>
              <a:t>(Tredu)</a:t>
            </a:r>
            <a:endParaRPr lang="fi-FI" sz="1400" b="1" dirty="0"/>
          </a:p>
          <a:p>
            <a:pPr>
              <a:defRPr/>
            </a:pPr>
            <a:r>
              <a:rPr lang="fi-FI" sz="1400" dirty="0" smtClean="0"/>
              <a:t>Hakeneet </a:t>
            </a:r>
            <a:r>
              <a:rPr lang="fi-FI" sz="1400" dirty="0"/>
              <a:t>kutsutaan kokeeseen sähköpostilla. Kutsussa kerrotaan missä </a:t>
            </a:r>
            <a:r>
              <a:rPr lang="fi-FI" sz="1400" dirty="0" err="1"/>
              <a:t>Tredun</a:t>
            </a:r>
            <a:r>
              <a:rPr lang="fi-FI" sz="1400" dirty="0"/>
              <a:t> toimipisteessä koe järjestetään, ajankohta ja annetaan tarkemmat toimintaohjeet. Koe tehdään oppilaitoksen tietokoneella ja se kestää noin </a:t>
            </a:r>
            <a:r>
              <a:rPr lang="fi-FI" sz="1400" dirty="0" smtClean="0"/>
              <a:t>tunnin</a:t>
            </a:r>
            <a:r>
              <a:rPr lang="fi-FI" sz="1400" dirty="0"/>
              <a:t>. </a:t>
            </a:r>
          </a:p>
          <a:p>
            <a:pPr>
              <a:defRPr/>
            </a:pPr>
            <a:r>
              <a:rPr lang="fi-FI" sz="1400" dirty="0"/>
              <a:t>Oppimisvalmiuskoe on harkinnanvaraisen haun tueksi ja sitä </a:t>
            </a:r>
            <a:r>
              <a:rPr lang="fi-FI" sz="1400" b="1" dirty="0"/>
              <a:t>voidaan</a:t>
            </a:r>
            <a:r>
              <a:rPr lang="fi-FI" sz="1400" dirty="0"/>
              <a:t> käyttää oppimaan oppimisen taitojen arvioimisessa. Koe sisältää kolmenlaisia tehtäviä: kuvallisia, matemaattisia ja sanallisia päättelytehtäviä. Jokaisen osion alussa näytetään esimerkkitehtävä. </a:t>
            </a:r>
            <a:endParaRPr lang="fi-FI" sz="14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400" b="1" dirty="0" smtClean="0"/>
              <a:t>Kielikokeet (Tredu)</a:t>
            </a:r>
            <a:endParaRPr lang="fi-FI" sz="1400" b="1" dirty="0"/>
          </a:p>
          <a:p>
            <a:pPr>
              <a:defRPr/>
            </a:pPr>
            <a:r>
              <a:rPr lang="fi-FI" sz="1400" dirty="0" smtClean="0"/>
              <a:t>Kutsumme </a:t>
            </a:r>
            <a:r>
              <a:rPr lang="fi-FI" sz="1400" dirty="0"/>
              <a:t>kielikokeeseen kaikki ne hakijat, joiden äidinkieli on jokin muu kuin suomi. Jos hakijalla on todistus riittävästä kielitaidosta, hänen ei tarvitse osallistua kokeeseen.</a:t>
            </a:r>
          </a:p>
          <a:p>
            <a:pPr>
              <a:defRPr/>
            </a:pPr>
            <a:r>
              <a:rPr lang="fi-FI" sz="1400" dirty="0"/>
              <a:t>Lisätietoja: </a:t>
            </a:r>
            <a:r>
              <a:rPr lang="fi-FI" sz="1400" dirty="0" err="1"/>
              <a:t>TreduNavi</a:t>
            </a:r>
            <a:r>
              <a:rPr lang="fi-FI" sz="1400" dirty="0"/>
              <a:t> -hakupalvelu, puh. 040 170 5649, tredu.haku@tampere.fi</a:t>
            </a:r>
          </a:p>
          <a:p>
            <a:pPr>
              <a:defRPr/>
            </a:pPr>
            <a:endParaRPr lang="fi-FI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2800" smtClean="0"/>
              <a:t/>
            </a:r>
            <a:br>
              <a:rPr lang="fi-FI" altLang="fi-FI" sz="2800" smtClean="0"/>
            </a:br>
            <a:r>
              <a:rPr lang="fi-FI" altLang="fi-FI" sz="2800" smtClean="0"/>
              <a:t/>
            </a:r>
            <a:br>
              <a:rPr lang="fi-FI" altLang="fi-FI" sz="2800" smtClean="0"/>
            </a:br>
            <a:r>
              <a:rPr lang="fi-FI" altLang="fi-FI" smtClean="0"/>
              <a:t>Ammatillisen koulutuksen pääsykriteerit</a:t>
            </a:r>
            <a:br>
              <a:rPr lang="fi-FI" altLang="fi-FI" smtClean="0"/>
            </a:br>
            <a:endParaRPr lang="en-GB" altLang="fi-FI" b="1" smtClean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8218487" cy="485775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i-FI" altLang="fi-FI" sz="2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 smtClean="0"/>
              <a:t>Yleinen koulumenestys 1-16 pistettä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 smtClean="0"/>
              <a:t>Painotettavat arvosanat 1-8 pistettä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 smtClean="0"/>
              <a:t>    (</a:t>
            </a:r>
            <a:r>
              <a:rPr lang="fi-FI" altLang="fi-FI" sz="1800" dirty="0" smtClean="0"/>
              <a:t>Musiikki, kuvataide, käsityö, kotitalous, liikunta.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1800" dirty="0" smtClean="0"/>
              <a:t>     Kolmesta parhaasta aineesta lasketaan niiden aritmeettinen keskiarvo.)</a:t>
            </a:r>
            <a:r>
              <a:rPr lang="fi-FI" altLang="fi-FI" sz="2000" dirty="0" smtClean="0"/>
              <a:t>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 smtClean="0"/>
              <a:t>Perusopetuksen  suorittaminen  hakuvuonna (+1v. esim. 10.lk) 6 pistettä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 smtClean="0"/>
              <a:t>Ensimmäinen hakutoive ammatilliseen koulutukseen 2 pistettä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altLang="fi-FI" sz="2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altLang="fi-FI" sz="2000" dirty="0" smtClean="0"/>
              <a:t>Mahdollinen pääsy- tai soveltuvuuskoe (1-10 pistettä)  </a:t>
            </a:r>
            <a:endParaRPr lang="en-US" altLang="fi-FI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Esimerkki pisteiden laskusta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957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 smtClean="0"/>
              <a:t>9-luokkalainen Pekka Pikkola hakee yhteishaussa 1. hakutoiveenaan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 smtClean="0"/>
              <a:t>TREDU/Kangasalan toimipisteen sähkö- ja automaatioalan perustutkintoon: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 smtClean="0"/>
              <a:t>Hän saa pisteitä seuraavasti: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b="1" dirty="0" smtClean="0"/>
              <a:t>Yleinen koulumenestys</a:t>
            </a:r>
            <a:r>
              <a:rPr lang="fi-FI" altLang="fi-FI" sz="18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 smtClean="0"/>
              <a:t>Kaikkien aineiden keskiarvo 7,57 				= </a:t>
            </a:r>
            <a:r>
              <a:rPr lang="fi-FI" altLang="fi-FI" sz="1800" b="1" u="sng" dirty="0" smtClean="0"/>
              <a:t>9 p. </a:t>
            </a:r>
            <a:r>
              <a:rPr lang="fi-FI" altLang="fi-FI" sz="1800" dirty="0" smtClean="0"/>
              <a:t>(</a:t>
            </a:r>
            <a:r>
              <a:rPr lang="fi-FI" altLang="fi-FI" sz="1800" dirty="0" err="1" smtClean="0"/>
              <a:t>max</a:t>
            </a:r>
            <a:r>
              <a:rPr lang="fi-FI" altLang="fi-FI" sz="1800" dirty="0" smtClean="0"/>
              <a:t> 16</a:t>
            </a:r>
            <a:r>
              <a:rPr lang="fi-FI" altLang="fi-FI" sz="1800" b="1" dirty="0" smtClean="0"/>
              <a:t>)</a:t>
            </a:r>
            <a:endParaRPr lang="fi-FI" altLang="fi-FI" sz="1800" b="1" u="sng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b="1" dirty="0" smtClean="0"/>
              <a:t>Painotettavat arvosanat</a:t>
            </a:r>
            <a:r>
              <a:rPr lang="fi-FI" altLang="fi-FI" sz="1800" dirty="0" smtClean="0"/>
              <a:t> =taito- ja taideaineet, 7.lk (ja valinnaisaine 9.lk)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u="sng" dirty="0" smtClean="0"/>
              <a:t>kotitalous 8 (7</a:t>
            </a:r>
            <a:r>
              <a:rPr lang="fi-FI" altLang="fi-FI" sz="1800" dirty="0" smtClean="0"/>
              <a:t>), kuvataide 7, </a:t>
            </a:r>
            <a:r>
              <a:rPr lang="fi-FI" altLang="fi-FI" sz="1800" u="sng" dirty="0" smtClean="0"/>
              <a:t>liikunta 8 (7</a:t>
            </a:r>
            <a:r>
              <a:rPr lang="fi-FI" altLang="fi-FI" sz="1800" dirty="0" smtClean="0"/>
              <a:t>), musiikki 7  ja </a:t>
            </a:r>
            <a:r>
              <a:rPr lang="fi-FI" altLang="fi-FI" sz="1800" u="sng" dirty="0" smtClean="0"/>
              <a:t>tekninen työ 7 (9)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 smtClean="0"/>
              <a:t>=&gt;ka 7,67 						= </a:t>
            </a:r>
            <a:r>
              <a:rPr lang="fi-FI" altLang="fi-FI" sz="1800" b="1" u="sng" dirty="0" smtClean="0"/>
              <a:t>4  p.</a:t>
            </a:r>
            <a:r>
              <a:rPr lang="fi-FI" altLang="fi-FI" sz="1800" dirty="0" smtClean="0"/>
              <a:t>(</a:t>
            </a:r>
            <a:r>
              <a:rPr lang="fi-FI" altLang="fi-FI" sz="1800" dirty="0" err="1" smtClean="0"/>
              <a:t>max</a:t>
            </a:r>
            <a:r>
              <a:rPr lang="fi-FI" altLang="fi-FI" sz="1800" dirty="0" smtClean="0"/>
              <a:t> 8)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fi-FI" altLang="fi-FI" sz="1800" b="1" dirty="0" smtClean="0"/>
              <a:t>Hakuvuonna</a:t>
            </a:r>
            <a:r>
              <a:rPr lang="fi-FI" altLang="fi-FI" sz="1800" dirty="0" smtClean="0"/>
              <a:t> perusopetuksen suorittaminen 			= </a:t>
            </a:r>
            <a:r>
              <a:rPr lang="fi-FI" altLang="fi-FI" sz="1800" b="1" u="sng" dirty="0" smtClean="0"/>
              <a:t>6 p.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b="1" dirty="0" smtClean="0"/>
              <a:t>Hakutoivepisteet </a:t>
            </a:r>
            <a:r>
              <a:rPr lang="fi-FI" altLang="fi-FI" sz="1800" dirty="0" smtClean="0"/>
              <a:t>1. toiveesta ammatilliseen koulutukseen 		=</a:t>
            </a:r>
            <a:r>
              <a:rPr lang="fi-FI" altLang="fi-FI" sz="1800" b="1" u="sng" dirty="0" smtClean="0"/>
              <a:t>2 p.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 smtClean="0"/>
              <a:t>(Pääsy- ja soveltuvuuskoepisteet 1-10 pistettä)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1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b="1" dirty="0" smtClean="0"/>
              <a:t>Yhteispistemäärä 						=</a:t>
            </a:r>
            <a:r>
              <a:rPr lang="fi-FI" altLang="fi-FI" sz="1800" b="1" u="sng" dirty="0" smtClean="0"/>
              <a:t> 21 </a:t>
            </a:r>
            <a:r>
              <a:rPr lang="fi-FI" altLang="fi-FI" sz="2000" b="1" u="sng" dirty="0" smtClean="0"/>
              <a:t>pistettä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800" dirty="0" smtClean="0"/>
              <a:t>(v. 2020 alin pistemäärä 17 pistettä)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 smtClean="0">
                <a:cs typeface="Times New Roman" charset="0"/>
              </a:rPr>
              <a:t>Pääsy- tai soveltuvuuskokeet kevät 2020 (ammatilliset oppilaitokset)</a:t>
            </a:r>
            <a:endParaRPr lang="fi-FI" dirty="0" smtClean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1400" dirty="0" smtClean="0"/>
              <a:t>Jos ammatillisessa koulutuksessa järjestetään pääsy- tai soveltuvuuskokeita, kokeeseen kutsutaan kaikki hakijat.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400" dirty="0" smtClean="0"/>
              <a:t>Ammattioppilaitokset, joissa oli keväällä 2020 pääsy- tai soveltuvuuskokeet: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1400" dirty="0"/>
              <a:t> </a:t>
            </a:r>
            <a:r>
              <a:rPr lang="fi-FI" sz="1400" dirty="0" smtClean="0"/>
              <a:t>        </a:t>
            </a:r>
            <a:r>
              <a:rPr lang="fi-FI" sz="1400" dirty="0" smtClean="0"/>
              <a:t>TREDU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400" dirty="0" smtClean="0"/>
              <a:t>Kasvatus- ja ohjausalan pt.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Lentokoneasennuksen </a:t>
            </a:r>
            <a:r>
              <a:rPr lang="fi-FI" sz="1400" dirty="0" smtClean="0"/>
              <a:t>perustutkinto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400" dirty="0" err="1" smtClean="0"/>
              <a:t>Sosiaali</a:t>
            </a:r>
            <a:r>
              <a:rPr lang="fi-FI" sz="1400" dirty="0" smtClean="0"/>
              <a:t>- ja terveysalan pt.</a:t>
            </a:r>
            <a:endParaRPr lang="fi-FI" sz="1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400" dirty="0" smtClean="0"/>
              <a:t>Tieto- ja viestintätekniikan pt. Hepolamminkatu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dirty="0" smtClean="0"/>
              <a:t>        Merkonomiopinnot englanniksi (oma haku)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1400" dirty="0" smtClean="0"/>
              <a:t>         VAAO</a:t>
            </a:r>
            <a:endParaRPr lang="fi-FI" sz="1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dirty="0"/>
              <a:t> </a:t>
            </a:r>
            <a:r>
              <a:rPr lang="fi-FI" sz="1400" dirty="0" smtClean="0"/>
              <a:t>        Sosiaali- ja terveysalan pt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dirty="0" smtClean="0"/>
              <a:t>         Sähkö- ja automaatiotekniikan pt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1400" dirty="0" smtClean="0"/>
              <a:t>         </a:t>
            </a:r>
            <a:r>
              <a:rPr lang="fi-FI" sz="1400" dirty="0" smtClean="0"/>
              <a:t>VARALAN URHEILUOPISTO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dirty="0"/>
              <a:t> </a:t>
            </a:r>
            <a:r>
              <a:rPr lang="fi-FI" sz="1400" dirty="0" smtClean="0"/>
              <a:t>        Liikunnanohjauksen pt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i-FI" sz="1400" dirty="0"/>
              <a:t> </a:t>
            </a:r>
            <a:r>
              <a:rPr lang="fi-FI" sz="1400" dirty="0" smtClean="0"/>
              <a:t>        </a:t>
            </a:r>
            <a:r>
              <a:rPr lang="fi-FI" sz="1400" dirty="0" smtClean="0"/>
              <a:t>TAMPEREEN </a:t>
            </a:r>
            <a:r>
              <a:rPr lang="fi-FI" sz="1400" dirty="0" smtClean="0"/>
              <a:t>KONSERVATORIO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dirty="0"/>
              <a:t> </a:t>
            </a:r>
            <a:r>
              <a:rPr lang="fi-FI" sz="1400" dirty="0" smtClean="0"/>
              <a:t>       Musiikkialan pt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dirty="0"/>
              <a:t> </a:t>
            </a:r>
            <a:r>
              <a:rPr lang="fi-FI" sz="1400" dirty="0" smtClean="0"/>
              <a:t>       Tanssialan pt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endParaRPr lang="fi-FI" sz="1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i-FI" sz="1400" dirty="0" smtClean="0"/>
          </a:p>
        </p:txBody>
      </p:sp>
      <p:pic>
        <p:nvPicPr>
          <p:cNvPr id="11268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33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alt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22650</TotalTime>
  <Words>1872</Words>
  <Application>Microsoft Office PowerPoint</Application>
  <PresentationFormat>Näytössä katseltava diaesitys (4:3)</PresentationFormat>
  <Paragraphs>286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Office-teema</vt:lpstr>
      <vt:lpstr>TERVETULOA VANHEMPAINILTAAN</vt:lpstr>
      <vt:lpstr>Tärkeitä päivämääriä </vt:lpstr>
      <vt:lpstr>Vaihtoehdot 9. luokan jälkeen</vt:lpstr>
      <vt:lpstr>  Yhteishaun aikataulu Lisätietoja ja hakeminen: www.opintopolku.fi </vt:lpstr>
      <vt:lpstr>Yhteishaku 2021</vt:lpstr>
      <vt:lpstr>Harkintaan perustuva valinta Harkintaan perustuvassa valinnassa hakeva on aina mukana myös normaalissa pistelaskentaan perustuvassa valinnassa.</vt:lpstr>
      <vt:lpstr>  Ammatillisen koulutuksen pääsykriteerit </vt:lpstr>
      <vt:lpstr>Esimerkki pisteiden laskusta </vt:lpstr>
      <vt:lpstr>Pääsy- tai soveltuvuuskokeet kevät 2020 (ammatilliset oppilaitokset)</vt:lpstr>
      <vt:lpstr>Lukioiden pääsykriteerit</vt:lpstr>
      <vt:lpstr>Pääsy- tai soveltuvuuskokeet  kevät 2020 (lukiot)</vt:lpstr>
      <vt:lpstr>Jatko-opintopäivä 4.11.2020 PERUTTU</vt:lpstr>
      <vt:lpstr>Jatko-opintoilta 4.11.2020 LUONNOS</vt:lpstr>
      <vt:lpstr>Tutustumiskäyntien, ammattipäivien ja koulutuskokeilujen järjestäminen</vt:lpstr>
      <vt:lpstr>Ammattipäivät ja koulutuskokeilut</vt:lpstr>
      <vt:lpstr>Henkilökohtainen ohjaus</vt:lpstr>
      <vt:lpstr>Toiveita</vt:lpstr>
      <vt:lpstr>Lisätietoa</vt:lpstr>
      <vt:lpstr>Tavoite</vt:lpstr>
      <vt:lpstr> Yhteishaun tulokset kesällä 2020 </vt:lpstr>
      <vt:lpstr> Lukioiden keskiarvorajoja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TÄRKEITÄ PÄIVÄNMÄÄRIÄ</dc:title>
  <dc:creator>Opettaja</dc:creator>
  <cp:lastModifiedBy>Laaksonen Tuire</cp:lastModifiedBy>
  <cp:revision>224</cp:revision>
  <cp:lastPrinted>2017-08-31T13:56:48Z</cp:lastPrinted>
  <dcterms:created xsi:type="dcterms:W3CDTF">2007-08-28T14:26:21Z</dcterms:created>
  <dcterms:modified xsi:type="dcterms:W3CDTF">2020-08-26T07:58:59Z</dcterms:modified>
</cp:coreProperties>
</file>