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7" r:id="rId2"/>
    <p:sldId id="275" r:id="rId3"/>
    <p:sldId id="273" r:id="rId4"/>
    <p:sldId id="274" r:id="rId5"/>
    <p:sldId id="276" r:id="rId6"/>
    <p:sldId id="257" r:id="rId7"/>
    <p:sldId id="258" r:id="rId8"/>
    <p:sldId id="266" r:id="rId9"/>
  </p:sldIdLst>
  <p:sldSz cx="12192000" cy="6858000"/>
  <p:notesSz cx="6797675" cy="99282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imetön osa" id="{EC8F7070-95E9-4709-9F4E-B70290CAD3AF}">
          <p14:sldIdLst>
            <p14:sldId id="267"/>
            <p14:sldId id="275"/>
            <p14:sldId id="273"/>
            <p14:sldId id="274"/>
            <p14:sldId id="276"/>
            <p14:sldId id="257"/>
            <p14:sldId id="258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95CD"/>
    <a:srgbClr val="77A8B9"/>
    <a:srgbClr val="CCFFCC"/>
    <a:srgbClr val="0080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1" autoAdjust="0"/>
    <p:restoredTop sz="71346" autoAdjust="0"/>
  </p:normalViewPr>
  <p:slideViewPr>
    <p:cSldViewPr snapToGrid="0">
      <p:cViewPr varScale="1">
        <p:scale>
          <a:sx n="63" d="100"/>
          <a:sy n="63" d="100"/>
        </p:scale>
        <p:origin x="1068" y="78"/>
      </p:cViewPr>
      <p:guideLst/>
    </p:cSldViewPr>
  </p:slideViewPr>
  <p:outlineViewPr>
    <p:cViewPr>
      <p:scale>
        <a:sx n="33" d="100"/>
        <a:sy n="33" d="100"/>
      </p:scale>
      <p:origin x="0" y="-322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310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C547E-8996-4C3C-BE31-AA88E0DAF354}" type="datetimeFigureOut">
              <a:rPr lang="fi-FI" smtClean="0"/>
              <a:t>16.4.2020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A40D8-AC27-4C9F-9430-D317D7ED65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6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40D8-AC27-4C9F-9430-D317D7ED65A2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3787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Vauvantulon</a:t>
            </a:r>
            <a:r>
              <a:rPr lang="fi-FI" baseline="0" dirty="0" smtClean="0"/>
              <a:t> aiheuttamat muutokset: vauvantahtinen aikataulu, mennään lapsen ehdoilla. </a:t>
            </a:r>
          </a:p>
          <a:p>
            <a:r>
              <a:rPr lang="fi-FI" baseline="0" dirty="0" smtClean="0"/>
              <a:t>Oman ajan ottaminen, jaksaminen </a:t>
            </a:r>
          </a:p>
          <a:p>
            <a:r>
              <a:rPr lang="fi-FI" baseline="0" dirty="0" smtClean="0"/>
              <a:t>Vierailujen rajaaminen, epävarmuuden sietäminen, luottamus omiin kykyihin, parisuhteesta huolehtiminen</a:t>
            </a:r>
            <a:endParaRPr lang="fi-FI" dirty="0" smtClean="0"/>
          </a:p>
          <a:p>
            <a:r>
              <a:rPr lang="fi-FI" dirty="0" smtClean="0"/>
              <a:t>Pesiminen,</a:t>
            </a:r>
            <a:r>
              <a:rPr lang="fi-FI" baseline="0" dirty="0" smtClean="0"/>
              <a:t> ihokontaktin merkitys, rauhassa tutustuminen, vauvalle antautuminen. Imetyksen opettelu vaatii aikaa</a:t>
            </a:r>
          </a:p>
          <a:p>
            <a:r>
              <a:rPr lang="fi-FI" baseline="0" dirty="0" err="1" smtClean="0"/>
              <a:t>Pson</a:t>
            </a:r>
            <a:r>
              <a:rPr lang="fi-FI" baseline="0" dirty="0" smtClean="0"/>
              <a:t>/läheisten antama tuki äidille; rohkaisu, kannustaminen, rauhoittelu. Vetovastuuta kodin töistä tukiverkostolle. Äidin ravitsemus!</a:t>
            </a:r>
          </a:p>
          <a:p>
            <a:endParaRPr lang="fi-FI" baseline="0" dirty="0" smtClean="0"/>
          </a:p>
          <a:p>
            <a:r>
              <a:rPr lang="fi-FI" baseline="0" dirty="0" smtClean="0"/>
              <a:t>Vauvojen temperamenttierot </a:t>
            </a:r>
          </a:p>
          <a:p>
            <a:endParaRPr lang="fi-FI" baseline="0" dirty="0" smtClean="0"/>
          </a:p>
          <a:p>
            <a:endParaRPr lang="fi-FI" baseline="0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10A63-EA6E-4147-9D26-C8F4A3594332}" type="slidenum">
              <a:rPr lang="fi-FI" smtClean="0">
                <a:solidFill>
                  <a:prstClr val="black"/>
                </a:solidFill>
              </a:rPr>
              <a:pPr/>
              <a:t>2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95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aseline="0" dirty="0" smtClean="0"/>
              <a:t>Ihokontakti synnytyssalissa, </a:t>
            </a:r>
            <a:r>
              <a:rPr lang="fi-FI" baseline="0" dirty="0" err="1" smtClean="0"/>
              <a:t>tarv</a:t>
            </a:r>
            <a:r>
              <a:rPr lang="fi-FI" baseline="0" dirty="0" smtClean="0"/>
              <a:t>. isä tai tukihenkilö voi pitää vauvaa jos äidin vointi ei sitä salli</a:t>
            </a:r>
          </a:p>
          <a:p>
            <a:r>
              <a:rPr lang="fi-FI" baseline="0" dirty="0" smtClean="0"/>
              <a:t>Vauva ryömii kohti rintaa, maiskuttelee, lipoo huulilla. Imemisrefleksi on korkeimmillaan n. 45 min syntymästä, ja heikkenee vähitellen 2 tunnin kuluessa</a:t>
            </a:r>
          </a:p>
          <a:p>
            <a:r>
              <a:rPr lang="fi-FI" baseline="0" dirty="0" smtClean="0"/>
              <a:t>Imetyksen aloittaminen synnytyssalissa edistää täysimetystä ja lisää imetyksen kestoa, mutta joskus esim. äidin synnytyksenjälkeisen voinnin vuoksi ensi-imetys siirtyy myöhemmäksi</a:t>
            </a:r>
          </a:p>
          <a:p>
            <a:r>
              <a:rPr lang="fi-FI" baseline="0" dirty="0" smtClean="0"/>
              <a:t>Kolostrum –tiivistä ensipäivien maitoa, runsaasti energiaa, vasta-aineita. </a:t>
            </a:r>
          </a:p>
          <a:p>
            <a:r>
              <a:rPr lang="fi-FI" baseline="0" dirty="0" smtClean="0"/>
              <a:t>Istukan irtoaminen aloittaa maidonerityksen (estrogeeni ja keltarauhashormoni laskee, prolaktiini nousee)</a:t>
            </a:r>
          </a:p>
          <a:p>
            <a:r>
              <a:rPr lang="fi-FI" baseline="0" dirty="0" smtClean="0"/>
              <a:t>Maidon nousu rintoihin, kypsyminen 2-5 pv: n kuluessa</a:t>
            </a:r>
          </a:p>
          <a:p>
            <a:r>
              <a:rPr lang="fi-FI" baseline="0" dirty="0" smtClean="0"/>
              <a:t>Kysynnän ja tarjonnan laki</a:t>
            </a:r>
          </a:p>
          <a:p>
            <a:r>
              <a:rPr lang="fi-FI" baseline="0" dirty="0" smtClean="0"/>
              <a:t>Maidon koostumus muuttuu vauvan kasvun, vuorokaudenajan, vuodenajan, nälkäisyyden, syötönvaiheen mukaan</a:t>
            </a:r>
          </a:p>
          <a:p>
            <a:r>
              <a:rPr lang="fi-FI" baseline="0" dirty="0" smtClean="0"/>
              <a:t>Etumaito: runsaasti laktoosia, vasta-aineita</a:t>
            </a:r>
          </a:p>
          <a:p>
            <a:r>
              <a:rPr lang="fi-FI" baseline="0" dirty="0" smtClean="0"/>
              <a:t>Takamaito: rasvaisempaa, pitää nälän. Maito ei muutu missään imeytyksen vaiheessa vauvalle hyödyttömäksi tai haitalliseksi.</a:t>
            </a:r>
          </a:p>
          <a:p>
            <a:r>
              <a:rPr lang="fi-FI" baseline="0" dirty="0" smtClean="0"/>
              <a:t>Vauvantahtisuus</a:t>
            </a:r>
          </a:p>
          <a:p>
            <a:r>
              <a:rPr lang="fi-FI" baseline="0" dirty="0" err="1" smtClean="0"/>
              <a:t>Oksitosiiini</a:t>
            </a:r>
            <a:r>
              <a:rPr lang="fi-FI" baseline="0" dirty="0" smtClean="0"/>
              <a:t>: käynnistää ja ylläpitää maidoneritystä. </a:t>
            </a:r>
            <a:r>
              <a:rPr lang="fi-FI" baseline="0" dirty="0" err="1" smtClean="0"/>
              <a:t>Yöimetykset</a:t>
            </a:r>
            <a:r>
              <a:rPr lang="fi-FI" baseline="0" dirty="0" smtClean="0"/>
              <a:t> lisäävät </a:t>
            </a:r>
            <a:r>
              <a:rPr lang="fi-FI" baseline="0" dirty="0" err="1" smtClean="0"/>
              <a:t>oksitosiinimäärää</a:t>
            </a:r>
            <a:r>
              <a:rPr lang="fi-FI" baseline="0" dirty="0" smtClean="0"/>
              <a:t> kehossa</a:t>
            </a:r>
          </a:p>
          <a:p>
            <a:r>
              <a:rPr lang="fi-FI" baseline="0" dirty="0" smtClean="0"/>
              <a:t>Prolaktiini: käynnistää herumisen, tärkeä merkitys maidonerityksen jatkumisessa, supistaa myös kohtua</a:t>
            </a:r>
          </a:p>
          <a:p>
            <a:r>
              <a:rPr lang="fi-FI" baseline="0" dirty="0" smtClean="0"/>
              <a:t>-&gt; stressi, huolet </a:t>
            </a:r>
            <a:r>
              <a:rPr lang="fi-FI" baseline="0" dirty="0" err="1" smtClean="0"/>
              <a:t>yms</a:t>
            </a:r>
            <a:r>
              <a:rPr lang="fi-FI" baseline="0" dirty="0" smtClean="0"/>
              <a:t> vaikuttavat prolaktiinin eritykseen</a:t>
            </a:r>
          </a:p>
          <a:p>
            <a:r>
              <a:rPr lang="fi-FI" baseline="0" dirty="0" smtClean="0"/>
              <a:t>Lisämaidon tarve tapauskohtaista: esim. vauvalla matala </a:t>
            </a:r>
            <a:r>
              <a:rPr lang="fi-FI" baseline="0" dirty="0" err="1" smtClean="0"/>
              <a:t>apgar</a:t>
            </a:r>
            <a:r>
              <a:rPr lang="fi-FI" baseline="0" dirty="0" smtClean="0"/>
              <a:t>, keltaisuutta, suuri- tai pienikokoinen vauva, infektioita, runsas painonlasku</a:t>
            </a:r>
          </a:p>
          <a:p>
            <a:endParaRPr lang="fi-FI" baseline="0" dirty="0" smtClean="0"/>
          </a:p>
          <a:p>
            <a:r>
              <a:rPr lang="fi-FI" baseline="0" dirty="0" smtClean="0"/>
              <a:t>Isän/tukihenkilön rooli imetyksen onnistumisessa</a:t>
            </a:r>
          </a:p>
          <a:p>
            <a:endParaRPr lang="fi-FI" baseline="0" dirty="0" smtClean="0"/>
          </a:p>
          <a:p>
            <a:endParaRPr lang="fi-FI" baseline="0" dirty="0" smtClean="0"/>
          </a:p>
          <a:p>
            <a:r>
              <a:rPr lang="fi-FI" baseline="0" dirty="0" err="1" smtClean="0"/>
              <a:t>Tays</a:t>
            </a:r>
            <a:r>
              <a:rPr lang="fi-FI" baseline="0" dirty="0" smtClean="0"/>
              <a:t> on vauvamyönteinen sairaala (ihokontaktin tukeminen, ensi-imetys, vauvantahtinen imetys, vierihoito- ja potilashotelli, lisämaitoa vain lääketieteellisestä syistä, tuttien ja pullojen käytön rajoittaminen)</a:t>
            </a:r>
          </a:p>
          <a:p>
            <a:endParaRPr lang="fi-FI" baseline="0" dirty="0" smtClean="0"/>
          </a:p>
          <a:p>
            <a:r>
              <a:rPr lang="fi-FI" baseline="0" dirty="0" smtClean="0"/>
              <a:t>Joskus vauvan vointi vaatii seurantaa </a:t>
            </a:r>
            <a:r>
              <a:rPr lang="fi-FI" baseline="0" dirty="0" err="1" smtClean="0"/>
              <a:t>VTO:lla</a:t>
            </a:r>
            <a:endParaRPr lang="fi-FI" baseline="0" dirty="0" smtClean="0"/>
          </a:p>
          <a:p>
            <a:endParaRPr lang="fi-FI" baseline="0" dirty="0" smtClean="0"/>
          </a:p>
          <a:p>
            <a:endParaRPr lang="fi-FI" baseline="0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10A63-EA6E-4147-9D26-C8F4A3594332}" type="slidenum">
              <a:rPr lang="fi-FI" smtClean="0">
                <a:solidFill>
                  <a:prstClr val="black"/>
                </a:solidFill>
              </a:rPr>
              <a:pPr/>
              <a:t>3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384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Hyvän</a:t>
            </a:r>
            <a:r>
              <a:rPr lang="fi-FI" baseline="0" dirty="0" smtClean="0"/>
              <a:t> imetysasennon avulla vauvan on mahdollista saada hyvän imuote. </a:t>
            </a:r>
          </a:p>
          <a:p>
            <a:r>
              <a:rPr lang="fi-FI" baseline="0" dirty="0" smtClean="0"/>
              <a:t>Vauvan pää takakenossa, ”linnunpoika”, vauvan vartalo kiinni äidissä</a:t>
            </a:r>
          </a:p>
          <a:p>
            <a:r>
              <a:rPr lang="fi-FI" baseline="0" dirty="0" smtClean="0"/>
              <a:t>Vauva haukkaa rintaa hampurilaisotteella, suu ammollaan. </a:t>
            </a:r>
            <a:r>
              <a:rPr lang="fi-FI" baseline="0" dirty="0" err="1" smtClean="0"/>
              <a:t>Nännpiha</a:t>
            </a:r>
            <a:r>
              <a:rPr lang="fi-FI" baseline="0" dirty="0" smtClean="0"/>
              <a:t> rinnan alhaalta laajemmin vauvan suussa kuin yläpuolelta.</a:t>
            </a:r>
          </a:p>
          <a:p>
            <a:r>
              <a:rPr lang="fi-FI" baseline="0" dirty="0" smtClean="0"/>
              <a:t>Huono imuote: maiskahtelu, otteen irtoaminen, suppea ote rinnasta, kipu imetettäessä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10A63-EA6E-4147-9D26-C8F4A3594332}" type="slidenum">
              <a:rPr lang="fi-FI" smtClean="0">
                <a:solidFill>
                  <a:prstClr val="black"/>
                </a:solidFill>
              </a:rPr>
              <a:pPr/>
              <a:t>4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7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40D8-AC27-4C9F-9430-D317D7ED65A2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2520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40D8-AC27-4C9F-9430-D317D7ED65A2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4517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40D8-AC27-4C9F-9430-D317D7ED65A2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9722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DCF19-456F-4FC6-8CD1-E7BAB7B025F4}" type="datetimeFigureOut">
              <a:rPr lang="fi-FI" smtClean="0"/>
              <a:t>16.4.2020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B070-FD2B-40BC-AB82-A1385AA9B3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86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DCF19-456F-4FC6-8CD1-E7BAB7B025F4}" type="datetimeFigureOut">
              <a:rPr lang="fi-FI" smtClean="0"/>
              <a:t>16.4.2020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B070-FD2B-40BC-AB82-A1385AA9B3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389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DCF19-456F-4FC6-8CD1-E7BAB7B025F4}" type="datetimeFigureOut">
              <a:rPr lang="fi-FI" smtClean="0"/>
              <a:t>16.4.2020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B070-FD2B-40BC-AB82-A1385AA9B3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858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DCF19-456F-4FC6-8CD1-E7BAB7B025F4}" type="datetimeFigureOut">
              <a:rPr lang="fi-FI" smtClean="0"/>
              <a:t>16.4.2020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B070-FD2B-40BC-AB82-A1385AA9B3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197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DCF19-456F-4FC6-8CD1-E7BAB7B025F4}" type="datetimeFigureOut">
              <a:rPr lang="fi-FI" smtClean="0"/>
              <a:t>16.4.2020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B070-FD2B-40BC-AB82-A1385AA9B3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253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DCF19-456F-4FC6-8CD1-E7BAB7B025F4}" type="datetimeFigureOut">
              <a:rPr lang="fi-FI" smtClean="0"/>
              <a:t>16.4.2020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B070-FD2B-40BC-AB82-A1385AA9B3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5611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DCF19-456F-4FC6-8CD1-E7BAB7B025F4}" type="datetimeFigureOut">
              <a:rPr lang="fi-FI" smtClean="0"/>
              <a:t>16.4.2020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B070-FD2B-40BC-AB82-A1385AA9B3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615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DCF19-456F-4FC6-8CD1-E7BAB7B025F4}" type="datetimeFigureOut">
              <a:rPr lang="fi-FI" smtClean="0"/>
              <a:t>16.4.2020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B070-FD2B-40BC-AB82-A1385AA9B3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1042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DCF19-456F-4FC6-8CD1-E7BAB7B025F4}" type="datetimeFigureOut">
              <a:rPr lang="fi-FI" smtClean="0"/>
              <a:t>16.4.2020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B070-FD2B-40BC-AB82-A1385AA9B3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189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DCF19-456F-4FC6-8CD1-E7BAB7B025F4}" type="datetimeFigureOut">
              <a:rPr lang="fi-FI" smtClean="0"/>
              <a:t>16.4.2020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B070-FD2B-40BC-AB82-A1385AA9B3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975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DCF19-456F-4FC6-8CD1-E7BAB7B025F4}" type="datetimeFigureOut">
              <a:rPr lang="fi-FI" smtClean="0"/>
              <a:t>16.4.2020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B070-FD2B-40BC-AB82-A1385AA9B3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775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DCF19-456F-4FC6-8CD1-E7BAB7B025F4}" type="datetimeFigureOut">
              <a:rPr lang="fi-FI" smtClean="0"/>
              <a:t>16.4.2020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BB070-FD2B-40BC-AB82-A1385AA9B3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491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>
          <a:xfrm>
            <a:off x="1523999" y="927463"/>
            <a:ext cx="9144000" cy="3801291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i-FI" dirty="0" smtClean="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  <a:t>TERVETULOA</a:t>
            </a:r>
            <a:br>
              <a:rPr lang="fi-FI" dirty="0" smtClean="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</a:br>
            <a:r>
              <a:rPr lang="fi-FI" dirty="0" smtClean="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  <a:t/>
            </a:r>
            <a:br>
              <a:rPr lang="fi-FI" dirty="0" smtClean="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</a:br>
            <a:r>
              <a:rPr lang="fi-FI" dirty="0" smtClean="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  <a:t>Vauvaperheen elämää-</a:t>
            </a:r>
            <a:br>
              <a:rPr lang="fi-FI" dirty="0" smtClean="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</a:br>
            <a:r>
              <a:rPr lang="fi-FI" dirty="0" smtClean="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  <a:t>valmennustunnille</a:t>
            </a:r>
            <a:endParaRPr lang="fi-FI" dirty="0">
              <a:solidFill>
                <a:schemeClr val="accent6">
                  <a:lumMod val="50000"/>
                </a:schemeClr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" name="Alaotsikko 5"/>
          <p:cNvSpPr>
            <a:spLocks noGrp="1"/>
          </p:cNvSpPr>
          <p:nvPr>
            <p:ph type="subTitle" idx="1"/>
          </p:nvPr>
        </p:nvSpPr>
        <p:spPr>
          <a:xfrm>
            <a:off x="6204857" y="5525589"/>
            <a:ext cx="5656217" cy="450207"/>
          </a:xfrm>
        </p:spPr>
        <p:txBody>
          <a:bodyPr>
            <a:normAutofit/>
          </a:bodyPr>
          <a:lstStyle/>
          <a:p>
            <a:fld id="{5B5AF901-B1AC-4489-AF43-194AEA843C5D}" type="datetime1">
              <a:rPr lang="fi-FI" sz="1800" smtClean="0"/>
              <a:t>16.4.2020</a:t>
            </a:fld>
            <a:r>
              <a:rPr lang="fi-FI" sz="1800" dirty="0" smtClean="0"/>
              <a:t> </a:t>
            </a:r>
            <a:endParaRPr lang="fi-FI" sz="1800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376" y="5975796"/>
            <a:ext cx="2713348" cy="7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Vauvan kanssa kotiin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Vauvaan ja uuteen perhetilanteeseen keskittyminen, rauhoittuminen</a:t>
            </a:r>
          </a:p>
          <a:p>
            <a:r>
              <a:rPr lang="fi-FI" dirty="0" smtClean="0"/>
              <a:t>Imetyksen opettelu vaatii aikaa ja kärsivällisyyttä sekä äidiltä että vauvalta</a:t>
            </a:r>
          </a:p>
          <a:p>
            <a:r>
              <a:rPr lang="fi-FI" dirty="0" smtClean="0"/>
              <a:t>Läheisten tuki äidille ja perheelle</a:t>
            </a:r>
          </a:p>
          <a:p>
            <a:r>
              <a:rPr lang="fi-FI" dirty="0" smtClean="0"/>
              <a:t>Puolison rooli</a:t>
            </a:r>
          </a:p>
          <a:p>
            <a:r>
              <a:rPr lang="fi-FI" dirty="0" smtClean="0"/>
              <a:t>Omasta jaksamisesta huolehtiminen</a:t>
            </a:r>
          </a:p>
          <a:p>
            <a:pPr marL="0" indent="0">
              <a:buNone/>
            </a:pPr>
            <a:endParaRPr lang="fi-FI" sz="1600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3" name="Sisällön paikkamerkki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122714"/>
            <a:ext cx="5408670" cy="360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3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Imetyksen ensivaiheet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6068786" cy="4486275"/>
          </a:xfrm>
        </p:spPr>
        <p:txBody>
          <a:bodyPr>
            <a:normAutofit/>
          </a:bodyPr>
          <a:lstStyle/>
          <a:p>
            <a:r>
              <a:rPr lang="fi-FI" dirty="0" smtClean="0"/>
              <a:t>Ensi-imetys syntymän jälkeen</a:t>
            </a:r>
          </a:p>
          <a:p>
            <a:r>
              <a:rPr lang="fi-FI" dirty="0" smtClean="0"/>
              <a:t>Tiheät, pitkäkestoiset imetykset  auttavat maidonnousua ja ovat tärkeitä maitomäärän kasvattamisessa. Tiheällä imulla vauva tilaa lisää maitoa</a:t>
            </a:r>
          </a:p>
          <a:p>
            <a:r>
              <a:rPr lang="fi-FI" dirty="0" smtClean="0"/>
              <a:t>Vauvaan tutustuminen, ihokontakti, vauvantahtisuus</a:t>
            </a:r>
          </a:p>
          <a:p>
            <a:r>
              <a:rPr lang="fi-FI" dirty="0" smtClean="0"/>
              <a:t>Imetyshormonit: </a:t>
            </a:r>
            <a:r>
              <a:rPr lang="fi-FI" dirty="0" err="1" smtClean="0"/>
              <a:t>oksitosiini</a:t>
            </a:r>
            <a:r>
              <a:rPr lang="fi-FI" dirty="0" smtClean="0"/>
              <a:t> ja prolaktiini</a:t>
            </a:r>
          </a:p>
          <a:p>
            <a:r>
              <a:rPr lang="fi-FI" dirty="0" smtClean="0"/>
              <a:t>Lisämaitoa vain tarpeeseen</a:t>
            </a:r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27446" y="2220686"/>
            <a:ext cx="432988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6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Imuote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Hyvä imetysasento, ”maha mahaa vasten, nenä nänniin”</a:t>
            </a:r>
          </a:p>
          <a:p>
            <a:r>
              <a:rPr lang="fi-FI" dirty="0" smtClean="0"/>
              <a:t>Vauva haukkaa rintaa suu avoinna,  hampurilaisote</a:t>
            </a:r>
          </a:p>
          <a:p>
            <a:r>
              <a:rPr lang="fi-FI" dirty="0"/>
              <a:t>N</a:t>
            </a:r>
            <a:r>
              <a:rPr lang="fi-FI" dirty="0" smtClean="0"/>
              <a:t>ännipihaa enemmän suussa vauvan leuan puolelta, alahuuli kiertyneenä ulospäin</a:t>
            </a:r>
          </a:p>
          <a:p>
            <a:r>
              <a:rPr lang="fi-FI" dirty="0" smtClean="0"/>
              <a:t>Imeminen näkyy ohimon liikkeenä, ja kuulet kun vauva nielee maitoa</a:t>
            </a:r>
          </a:p>
          <a:p>
            <a:r>
              <a:rPr lang="fi-FI" dirty="0" smtClean="0"/>
              <a:t>Imetys ei satu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873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3555275" y="312875"/>
            <a:ext cx="4247606" cy="305434"/>
          </a:xfrm>
        </p:spPr>
        <p:txBody>
          <a:bodyPr>
            <a:noAutofit/>
          </a:bodyPr>
          <a:lstStyle/>
          <a:p>
            <a:r>
              <a:rPr lang="fi-FI" dirty="0" smtClean="0"/>
              <a:t>Hyvä imuote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14327"/>
            <a:ext cx="2981741" cy="2762636"/>
          </a:xfrm>
        </p:spPr>
      </p:pic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1" y="737428"/>
            <a:ext cx="2905530" cy="2676899"/>
          </a:xfr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378" y="820707"/>
            <a:ext cx="6259225" cy="5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1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174646" cy="740535"/>
          </a:xfrm>
        </p:spPr>
        <p:txBody>
          <a:bodyPr>
            <a:normAutofit/>
          </a:bodyPr>
          <a:lstStyle/>
          <a:p>
            <a:r>
              <a:rPr lang="fi-FI" sz="4400" dirty="0" smtClean="0"/>
              <a:t>VAUVAN PERUSHOITO</a:t>
            </a:r>
            <a:endParaRPr lang="fi-FI" sz="4400" dirty="0"/>
          </a:p>
        </p:txBody>
      </p:sp>
      <p:pic>
        <p:nvPicPr>
          <p:cNvPr id="9" name="Kuvan paikkamerkki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7" r="9147"/>
          <a:stretch>
            <a:fillRect/>
          </a:stretch>
        </p:blipFill>
        <p:spPr>
          <a:xfrm>
            <a:off x="5183188" y="3560894"/>
            <a:ext cx="3108196" cy="2383852"/>
          </a:xfr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1500995"/>
            <a:ext cx="3967602" cy="4347543"/>
          </a:xfrm>
        </p:spPr>
        <p:txBody>
          <a:bodyPr>
            <a:noAutofit/>
          </a:bodyPr>
          <a:lstStyle/>
          <a:p>
            <a:endParaRPr lang="fi-FI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Ihon hoito, kylvetys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Ilmavaivat, pulauttelu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Ulkoilu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talvi/kesä</a:t>
            </a: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064358"/>
            <a:ext cx="3108196" cy="2263792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740" y="1064357"/>
            <a:ext cx="3214587" cy="2263792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740" y="3560894"/>
            <a:ext cx="3214588" cy="238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 smtClean="0"/>
              <a:t>NUKKUMINEN JA UNIRYTMI</a:t>
            </a:r>
            <a:endParaRPr lang="fi-FI" sz="4400" dirty="0"/>
          </a:p>
        </p:txBody>
      </p:sp>
      <p:pic>
        <p:nvPicPr>
          <p:cNvPr id="8" name="Kuvan paikkamerkki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9" r="14539"/>
          <a:stretch>
            <a:fillRect/>
          </a:stretch>
        </p:blipFill>
        <p:spPr>
          <a:xfrm>
            <a:off x="6410626" y="304800"/>
            <a:ext cx="3771242" cy="2977807"/>
          </a:xfr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644346"/>
            <a:ext cx="3773401" cy="322464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 smtClean="0"/>
              <a:t>Yksilöllisyys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 smtClean="0"/>
              <a:t>Nukkumisasento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 smtClean="0"/>
              <a:t>Hoito yöllä</a:t>
            </a:r>
            <a:endParaRPr lang="fi-FI" sz="2800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626" y="3480156"/>
            <a:ext cx="3771241" cy="281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7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58376" y="68527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rnard MT Condensed" panose="02050806060905020404" pitchFamily="18" charset="0"/>
              </a:rPr>
              <a:t>Hellin käsin kantakaa, </a:t>
            </a:r>
          </a:p>
          <a:p>
            <a:pPr marL="0" indent="0">
              <a:buNone/>
            </a:pPr>
            <a:r>
              <a:rPr lang="fi-FI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rnard MT Condensed" panose="02050806060905020404" pitchFamily="18" charset="0"/>
              </a:rPr>
              <a:t>suukko lämmin antakaa.</a:t>
            </a:r>
          </a:p>
          <a:p>
            <a:pPr marL="0" indent="0">
              <a:buNone/>
            </a:pPr>
            <a:r>
              <a:rPr lang="fi-FI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rnard MT Condensed" panose="02050806060905020404" pitchFamily="18" charset="0"/>
              </a:rPr>
              <a:t>Syliin usein sulkekaa, </a:t>
            </a:r>
          </a:p>
          <a:p>
            <a:pPr marL="0" indent="0">
              <a:buNone/>
            </a:pPr>
            <a:r>
              <a:rPr lang="fi-FI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rnard MT Condensed" panose="02050806060905020404" pitchFamily="18" charset="0"/>
              </a:rPr>
              <a:t>yhdessä näin kulkekaa.</a:t>
            </a:r>
            <a:endParaRPr lang="fi-FI" sz="6000" dirty="0">
              <a:solidFill>
                <a:schemeClr val="accent1">
                  <a:lumMod val="60000"/>
                  <a:lumOff val="40000"/>
                </a:schemeClr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301" y="3332661"/>
            <a:ext cx="202882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494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1770</TotalTime>
  <Words>509</Words>
  <Application>Microsoft Office PowerPoint</Application>
  <PresentationFormat>Laajakuva</PresentationFormat>
  <Paragraphs>84</Paragraphs>
  <Slides>8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Bernard MT Condensed</vt:lpstr>
      <vt:lpstr>Calibri</vt:lpstr>
      <vt:lpstr>Calibri Light</vt:lpstr>
      <vt:lpstr>Office-teema</vt:lpstr>
      <vt:lpstr>TERVETULOA  Vauvaperheen elämää- valmennustunnille</vt:lpstr>
      <vt:lpstr>Vauvan kanssa kotiin</vt:lpstr>
      <vt:lpstr>Imetyksen ensivaiheet</vt:lpstr>
      <vt:lpstr>Imuote</vt:lpstr>
      <vt:lpstr>Hyvä imuote</vt:lpstr>
      <vt:lpstr>VAUVAN PERUSHOITO</vt:lpstr>
      <vt:lpstr>NUKKUMINEN JA UNIRYTMI</vt:lpstr>
      <vt:lpstr>PowerPoint-esitys</vt:lpstr>
    </vt:vector>
  </TitlesOfParts>
  <Company>Seutu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Käynnit neuvolassa</dc:title>
  <dc:creator>Koivuniemi Pia</dc:creator>
  <cp:lastModifiedBy>Raukko Mervi</cp:lastModifiedBy>
  <cp:revision>126</cp:revision>
  <cp:lastPrinted>2018-12-11T13:27:46Z</cp:lastPrinted>
  <dcterms:created xsi:type="dcterms:W3CDTF">2015-08-25T12:03:53Z</dcterms:created>
  <dcterms:modified xsi:type="dcterms:W3CDTF">2020-04-16T06:20:42Z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-1333773551</vt:i4>
  </property>
  <property fmtid="{D5CDD505-2E9C-101B-9397-08002B2CF9AE}" pid="3" name="_NewReviewCycle">
    <vt:lpwstr/>
  </property>
  <property fmtid="{D5CDD505-2E9C-101B-9397-08002B2CF9AE}" pid="4" name="_EmailSubject">
    <vt:lpwstr>Perhe- ja synnytysvalmennus, kevät 2020</vt:lpwstr>
  </property>
  <property fmtid="{D5CDD505-2E9C-101B-9397-08002B2CF9AE}" pid="5" name="_AuthorEmail">
    <vt:lpwstr>Mervi.Raukko@kangasala.fi</vt:lpwstr>
  </property>
  <property fmtid="{D5CDD505-2E9C-101B-9397-08002B2CF9AE}" pid="6" name="_AuthorEmailDisplayName">
    <vt:lpwstr>Raukko Mervi</vt:lpwstr>
  </property>
  <property fmtid="{D5CDD505-2E9C-101B-9397-08002B2CF9AE}" pid="7" name="_PreviousAdHocReviewCycleID">
    <vt:i4>-1354898588</vt:i4>
  </property>
</Properties>
</file>